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2A2B79-4176-4C9B-BBA3-74E11EA4EE58}">
  <a:tblStyle styleId="{732A2B79-4176-4C9B-BBA3-74E11EA4EE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63"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aL9pok2a41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FKCAEmDyvt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ormstack.io/416CF?j=612582&amp;sfmc_sub=43489714&amp;l=4741_HTML&amp;u=15584023&amp;mid=100016051&amp;jb=2&amp;utm_source=NAT_Event&amp;utm_campaign=Education&amp;utm_medium=email&amp;utm_content=&amp;rbref=Email_2549%20_E3&amp;aff=&amp;sfmc_j=612582&amp;sfmc_s=43489714&amp;sfmc_l=4741&amp;sfmc_jb=2&amp;sfmc_mid=100016051&amp;sfmc_u=15584023"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my.jnf.org/tu-bishvat-in-school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FKCAEmDyvt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cVRRiYtK0Jc"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rbordayblog.org/misctrees/living-forest-tree-rings-tell-us-life-tre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google.com/document/d/1P-KqQc_7omHNAcV230lZM7VWNnXD2lGHnJ0yVXKfELo/edit?usp=shari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nocookie.com/embed/iQ0gdPJOnuY?playlist=iQ0gdPJOnuY&amp;autoplay=1&amp;iv_load_policy=3&amp;loop=1&amp;star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9d1124a82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9d1124a82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9d1124a82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9d1124a82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9d1124a82c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9d1124a82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6158947861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6158947861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Explain that you are now going to dig deeper into the holiday of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what it means to have a new year for trees, and how it is celebrated. First, have students locate Shvat on the calendar wheel and draw an appropriate icon, such as a tree. They should also write 15 Shvat,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near their icon.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6158947861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615894786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To further support students’ understanding of Hillel and Shammai, as time allows, consider showing the video “Hillel and Shammai: Disagreements for the Sake of Heaven.”</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rgbClr val="1155CC"/>
                </a:solidFill>
                <a:hlinkClick r:id="rId3">
                  <a:extLst>
                    <a:ext uri="{A12FA001-AC4F-418D-AE19-62706E023703}">
                      <ahyp:hlinkClr xmlns:ahyp="http://schemas.microsoft.com/office/drawing/2018/hyperlinkcolor" val="tx"/>
                    </a:ext>
                  </a:extLst>
                </a:hlinkClick>
              </a:rPr>
              <a:t>https://www.youtube.com/watch?v=aL9pok2a41o</a:t>
            </a:r>
            <a:endParaRPr u="sng">
              <a:solidFill>
                <a:srgbClr val="1155CC"/>
              </a:solidFill>
            </a:endParaRPr>
          </a:p>
          <a:p>
            <a:pPr marL="0" lvl="0" indent="0" algn="l" rtl="0">
              <a:lnSpc>
                <a:spcPct val="115000"/>
              </a:lnSpc>
              <a:spcBef>
                <a:spcPts val="0"/>
              </a:spcBef>
              <a:spcAft>
                <a:spcPts val="0"/>
              </a:spcAft>
              <a:buNone/>
            </a:pPr>
            <a:endParaRPr i="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6158947861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6158947861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a:solidFill>
                  <a:srgbClr val="3C78D8"/>
                </a:solidFill>
              </a:rPr>
              <a:t>What Does the Name Tu BiShvat</a:t>
            </a:r>
            <a:r>
              <a:rPr lang="en">
                <a:solidFill>
                  <a:schemeClr val="dk1"/>
                </a:solidFill>
              </a:rPr>
              <a:t> </a:t>
            </a:r>
            <a:r>
              <a:rPr lang="en" sz="1300">
                <a:solidFill>
                  <a:schemeClr val="dk1"/>
                </a:solidFill>
                <a:latin typeface="Times New Roman"/>
                <a:ea typeface="Times New Roman"/>
                <a:cs typeface="Times New Roman"/>
                <a:sym typeface="Times New Roman"/>
              </a:rPr>
              <a:t>ט״וּ בִּשְׁבָט</a:t>
            </a:r>
            <a:r>
              <a:rPr lang="en" b="1">
                <a:solidFill>
                  <a:schemeClr val="dk1"/>
                </a:solidFill>
              </a:rPr>
              <a:t> </a:t>
            </a:r>
            <a:r>
              <a:rPr lang="en" b="1" i="1">
                <a:solidFill>
                  <a:srgbClr val="3C78D8"/>
                </a:solidFill>
              </a:rPr>
              <a:t>mean?</a:t>
            </a:r>
            <a:endParaRPr b="1" i="1">
              <a:solidFill>
                <a:srgbClr val="3C78D8"/>
              </a:solidFill>
            </a:endParaRPr>
          </a:p>
          <a:p>
            <a:pPr marL="0" lvl="0" indent="0" algn="l" rtl="0">
              <a:lnSpc>
                <a:spcPct val="115000"/>
              </a:lnSpc>
              <a:spcBef>
                <a:spcPts val="0"/>
              </a:spcBef>
              <a:spcAft>
                <a:spcPts val="0"/>
              </a:spcAft>
              <a:buNone/>
            </a:pPr>
            <a:r>
              <a:rPr lang="en" b="1">
                <a:solidFill>
                  <a:schemeClr val="dk1"/>
                </a:solidFill>
              </a:rPr>
              <a:t>Time Allotment: </a:t>
            </a:r>
            <a:r>
              <a:rPr lang="en">
                <a:solidFill>
                  <a:schemeClr val="dk1"/>
                </a:solidFill>
              </a:rPr>
              <a:t>10 minutes</a:t>
            </a:r>
            <a:endParaRPr>
              <a:solidFill>
                <a:schemeClr val="dk1"/>
              </a:solidFill>
            </a:endParaRPr>
          </a:p>
          <a:p>
            <a:pPr marL="0" lvl="0" indent="0" algn="l" rtl="0">
              <a:lnSpc>
                <a:spcPct val="115000"/>
              </a:lnSpc>
              <a:spcBef>
                <a:spcPts val="0"/>
              </a:spcBef>
              <a:spcAft>
                <a:spcPts val="0"/>
              </a:spcAft>
              <a:buNone/>
            </a:pPr>
            <a:r>
              <a:rPr lang="en" b="1">
                <a:solidFill>
                  <a:schemeClr val="dk1"/>
                </a:solidFill>
              </a:rPr>
              <a:t>Materials:</a:t>
            </a:r>
            <a:r>
              <a:rPr lang="en">
                <a:solidFill>
                  <a:schemeClr val="dk1"/>
                </a:solidFill>
              </a:rPr>
              <a:t> Letter and Number Chart</a:t>
            </a:r>
            <a:endParaRPr>
              <a:solidFill>
                <a:schemeClr val="dk1"/>
              </a:solidFill>
            </a:endParaRPr>
          </a:p>
          <a:p>
            <a:pPr marL="0" lvl="0" indent="0" algn="l" rtl="0">
              <a:lnSpc>
                <a:spcPct val="115000"/>
              </a:lnSpc>
              <a:spcBef>
                <a:spcPts val="0"/>
              </a:spcBef>
              <a:spcAft>
                <a:spcPts val="0"/>
              </a:spcAft>
              <a:buNone/>
            </a:pPr>
            <a:r>
              <a:rPr lang="en" b="1">
                <a:solidFill>
                  <a:schemeClr val="dk1"/>
                </a:solidFill>
              </a:rPr>
              <a:t>Outcomes: </a:t>
            </a:r>
            <a:r>
              <a:rPr lang="en">
                <a:solidFill>
                  <a:schemeClr val="dk1"/>
                </a:solidFill>
              </a:rPr>
              <a:t>Students will understand what the name of the holiday of Tu BiShvat </a:t>
            </a:r>
            <a:r>
              <a:rPr lang="en" sz="1300">
                <a:solidFill>
                  <a:schemeClr val="dk1"/>
                </a:solidFill>
                <a:latin typeface="Times New Roman"/>
                <a:ea typeface="Times New Roman"/>
                <a:cs typeface="Times New Roman"/>
                <a:sym typeface="Times New Roman"/>
              </a:rPr>
              <a:t>ט״וּ בִּשְׁבָט </a:t>
            </a:r>
            <a:r>
              <a:rPr lang="en">
                <a:solidFill>
                  <a:schemeClr val="dk1"/>
                </a:solidFill>
              </a:rPr>
              <a:t>means by breaking down the name into three parts: Tu, Bi, and Shvat.</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Explain that the name Tu BiShvat </a:t>
            </a:r>
            <a:r>
              <a:rPr lang="en" sz="1300">
                <a:solidFill>
                  <a:schemeClr val="dk1"/>
                </a:solidFill>
                <a:latin typeface="Times New Roman"/>
                <a:ea typeface="Times New Roman"/>
                <a:cs typeface="Times New Roman"/>
                <a:sym typeface="Times New Roman"/>
              </a:rPr>
              <a:t>ט״וּ בִּשְׁבָט </a:t>
            </a:r>
            <a:r>
              <a:rPr lang="en">
                <a:solidFill>
                  <a:schemeClr val="dk1"/>
                </a:solidFill>
              </a:rPr>
              <a:t>is made up of three parts: Tu, Bi, and Shvat.</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Ask: Why is Shvat in the name of this holiday? (Because it takes place in the month of Shvat)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6158947861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6158947861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Share that “bi” (sometimes seen as b’) is a preposition. Depending on how it is used, it can mean a few different things when translated into English (including in, with, among, or on). In the case of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the “bi” is the Hebrew equivalent of the English word “in.” Ask: What does BiShvat mean? (in the month of Shvat)</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But, what does the first part, Tu</a:t>
            </a:r>
            <a:r>
              <a:rPr lang="en" sz="1300">
                <a:solidFill>
                  <a:schemeClr val="dk1"/>
                </a:solidFill>
                <a:latin typeface="Times New Roman"/>
                <a:ea typeface="Times New Roman"/>
                <a:cs typeface="Times New Roman"/>
                <a:sym typeface="Times New Roman"/>
              </a:rPr>
              <a:t> ט״וּ </a:t>
            </a:r>
            <a:r>
              <a:rPr lang="en">
                <a:solidFill>
                  <a:schemeClr val="dk1"/>
                </a:solidFill>
              </a:rPr>
              <a:t>mean? Tu actually represents the day in the month of Shvat on which the holiday falls: 15.</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6158947861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6158947861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Display and distribute the Letter and Number Chart. Share that the Hebrew system of assigning a number for a letter is called gematria. Gematria is connected to deep Kabbalistic mystical beliefs and understandings, but they are beyond the purpose of this lesson; for our purposes, we only need to understand it as the correspondence between Hebrew letter and number.</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Explain that in Judaism we often use Hebrew letters to represent numbers. Ask: Do any of you wear a “</a:t>
            </a:r>
            <a:r>
              <a:rPr lang="en" i="1">
                <a:solidFill>
                  <a:schemeClr val="dk1"/>
                </a:solidFill>
              </a:rPr>
              <a:t>chai </a:t>
            </a:r>
            <a:r>
              <a:rPr lang="en" sz="1300">
                <a:solidFill>
                  <a:schemeClr val="dk1"/>
                </a:solidFill>
                <a:latin typeface="Times New Roman"/>
                <a:ea typeface="Times New Roman"/>
                <a:cs typeface="Times New Roman"/>
                <a:sym typeface="Times New Roman"/>
              </a:rPr>
              <a:t>חי</a:t>
            </a:r>
            <a:r>
              <a:rPr lang="en">
                <a:solidFill>
                  <a:schemeClr val="dk1"/>
                </a:solidFill>
              </a:rPr>
              <a:t>” necklace? The word “</a:t>
            </a:r>
            <a:r>
              <a:rPr lang="en" i="1">
                <a:solidFill>
                  <a:schemeClr val="dk1"/>
                </a:solidFill>
              </a:rPr>
              <a:t>chai</a:t>
            </a:r>
            <a:r>
              <a:rPr lang="en">
                <a:solidFill>
                  <a:schemeClr val="dk1"/>
                </a:solidFill>
              </a:rPr>
              <a:t> </a:t>
            </a:r>
            <a:r>
              <a:rPr lang="en" sz="1300">
                <a:solidFill>
                  <a:schemeClr val="dk1"/>
                </a:solidFill>
                <a:latin typeface="Times New Roman"/>
                <a:ea typeface="Times New Roman"/>
                <a:cs typeface="Times New Roman"/>
                <a:sym typeface="Times New Roman"/>
              </a:rPr>
              <a:t>חי</a:t>
            </a:r>
            <a:r>
              <a:rPr lang="en">
                <a:solidFill>
                  <a:schemeClr val="dk1"/>
                </a:solidFill>
              </a:rPr>
              <a:t>” (meaning “life”) is spelled </a:t>
            </a:r>
            <a:r>
              <a:rPr lang="en" i="1">
                <a:solidFill>
                  <a:schemeClr val="dk1"/>
                </a:solidFill>
              </a:rPr>
              <a:t>chet-yud </a:t>
            </a:r>
            <a:r>
              <a:rPr lang="en" sz="1300">
                <a:solidFill>
                  <a:schemeClr val="dk1"/>
                </a:solidFill>
                <a:latin typeface="Times New Roman"/>
                <a:ea typeface="Times New Roman"/>
                <a:cs typeface="Times New Roman"/>
                <a:sym typeface="Times New Roman"/>
              </a:rPr>
              <a:t>חי</a:t>
            </a:r>
            <a:r>
              <a:rPr lang="en">
                <a:solidFill>
                  <a:schemeClr val="dk1"/>
                </a:solidFill>
              </a:rPr>
              <a:t>. It is associated with the number 18 because </a:t>
            </a:r>
            <a:r>
              <a:rPr lang="en" i="1">
                <a:solidFill>
                  <a:schemeClr val="dk1"/>
                </a:solidFill>
              </a:rPr>
              <a:t>chet </a:t>
            </a:r>
            <a:r>
              <a:rPr lang="en" sz="1300">
                <a:solidFill>
                  <a:schemeClr val="dk1"/>
                </a:solidFill>
                <a:latin typeface="Times New Roman"/>
                <a:ea typeface="Times New Roman"/>
                <a:cs typeface="Times New Roman"/>
                <a:sym typeface="Times New Roman"/>
              </a:rPr>
              <a:t>ח </a:t>
            </a:r>
            <a:r>
              <a:rPr lang="en">
                <a:solidFill>
                  <a:schemeClr val="dk1"/>
                </a:solidFill>
              </a:rPr>
              <a:t>represents 8 and </a:t>
            </a:r>
            <a:r>
              <a:rPr lang="en" i="1">
                <a:solidFill>
                  <a:schemeClr val="dk1"/>
                </a:solidFill>
              </a:rPr>
              <a:t>yud </a:t>
            </a:r>
            <a:r>
              <a:rPr lang="en" sz="1300">
                <a:solidFill>
                  <a:schemeClr val="dk1"/>
                </a:solidFill>
                <a:latin typeface="Times New Roman"/>
                <a:ea typeface="Times New Roman"/>
                <a:cs typeface="Times New Roman"/>
                <a:sym typeface="Times New Roman"/>
              </a:rPr>
              <a:t>י </a:t>
            </a:r>
            <a:r>
              <a:rPr lang="en">
                <a:solidFill>
                  <a:schemeClr val="dk1"/>
                </a:solidFill>
              </a:rPr>
              <a:t>represents 10, and 8+10=18. Eighteen and its multiples are common amounts of money that they might give or receive as gifts for birthdays, holidays, or at a B’nei Mitzvah, or donate to </a:t>
            </a:r>
            <a:r>
              <a:rPr lang="en" i="1">
                <a:solidFill>
                  <a:schemeClr val="dk1"/>
                </a:solidFill>
              </a:rPr>
              <a:t>tzedakah</a:t>
            </a:r>
            <a:r>
              <a:rPr lang="en">
                <a:solidFill>
                  <a:schemeClr val="dk1"/>
                </a:solidFill>
              </a:rPr>
              <a:t>. For this reason; it is considered a wish for a good life.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If your school names its classes by Hebrew letter, discuss their correlation to the Letter and Number Chart.</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Share that Hebrew dates use this gematria system. As an example, point out that the date of the first of the month of Tishrei (Rosh Hashanah) would be Aleph/</a:t>
            </a:r>
            <a:r>
              <a:rPr lang="en" sz="1300">
                <a:solidFill>
                  <a:schemeClr val="dk1"/>
                </a:solidFill>
                <a:latin typeface="Times New Roman"/>
                <a:ea typeface="Times New Roman"/>
                <a:cs typeface="Times New Roman"/>
                <a:sym typeface="Times New Roman"/>
              </a:rPr>
              <a:t>א</a:t>
            </a:r>
            <a:r>
              <a:rPr lang="en">
                <a:solidFill>
                  <a:schemeClr val="dk1"/>
                </a:solidFill>
              </a:rPr>
              <a:t> Tishrei, or 1 Tishrei (instead of </a:t>
            </a:r>
            <a:r>
              <a:rPr lang="en" i="1">
                <a:solidFill>
                  <a:schemeClr val="dk1"/>
                </a:solidFill>
              </a:rPr>
              <a:t>Echad </a:t>
            </a:r>
            <a:r>
              <a:rPr lang="en">
                <a:solidFill>
                  <a:schemeClr val="dk1"/>
                </a:solidFill>
              </a:rPr>
              <a:t>Tishrei).</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Ask: What letters make up Tu? (</a:t>
            </a:r>
            <a:r>
              <a:rPr lang="en" i="1">
                <a:solidFill>
                  <a:schemeClr val="dk1"/>
                </a:solidFill>
              </a:rPr>
              <a:t>tet</a:t>
            </a:r>
            <a:r>
              <a:rPr lang="en">
                <a:solidFill>
                  <a:schemeClr val="dk1"/>
                </a:solidFill>
              </a:rPr>
              <a:t> </a:t>
            </a:r>
            <a:r>
              <a:rPr lang="en" sz="1300">
                <a:solidFill>
                  <a:schemeClr val="dk1"/>
                </a:solidFill>
                <a:latin typeface="Times New Roman"/>
                <a:ea typeface="Times New Roman"/>
                <a:cs typeface="Times New Roman"/>
                <a:sym typeface="Times New Roman"/>
              </a:rPr>
              <a:t>ט</a:t>
            </a:r>
            <a:r>
              <a:rPr lang="en">
                <a:solidFill>
                  <a:schemeClr val="dk1"/>
                </a:solidFill>
              </a:rPr>
              <a:t> and </a:t>
            </a:r>
            <a:r>
              <a:rPr lang="en" i="1">
                <a:solidFill>
                  <a:schemeClr val="dk1"/>
                </a:solidFill>
              </a:rPr>
              <a:t>vav </a:t>
            </a:r>
            <a:r>
              <a:rPr lang="en" sz="1300">
                <a:solidFill>
                  <a:schemeClr val="dk1"/>
                </a:solidFill>
                <a:latin typeface="Times New Roman"/>
                <a:ea typeface="Times New Roman"/>
                <a:cs typeface="Times New Roman"/>
                <a:sym typeface="Times New Roman"/>
              </a:rPr>
              <a:t>ו</a:t>
            </a:r>
            <a:r>
              <a:rPr lang="en">
                <a:solidFill>
                  <a:schemeClr val="dk1"/>
                </a:solidFill>
              </a:rPr>
              <a:t>) Have students find </a:t>
            </a:r>
            <a:r>
              <a:rPr lang="en" i="1">
                <a:solidFill>
                  <a:schemeClr val="dk1"/>
                </a:solidFill>
              </a:rPr>
              <a:t>tet </a:t>
            </a:r>
            <a:r>
              <a:rPr lang="en" sz="1300">
                <a:solidFill>
                  <a:schemeClr val="dk1"/>
                </a:solidFill>
                <a:latin typeface="Times New Roman"/>
                <a:ea typeface="Times New Roman"/>
                <a:cs typeface="Times New Roman"/>
                <a:sym typeface="Times New Roman"/>
              </a:rPr>
              <a:t>ט</a:t>
            </a:r>
            <a:r>
              <a:rPr lang="en">
                <a:solidFill>
                  <a:schemeClr val="dk1"/>
                </a:solidFill>
              </a:rPr>
              <a:t> and </a:t>
            </a:r>
            <a:r>
              <a:rPr lang="en" i="1">
                <a:solidFill>
                  <a:schemeClr val="dk1"/>
                </a:solidFill>
              </a:rPr>
              <a:t>vav </a:t>
            </a:r>
            <a:r>
              <a:rPr lang="en" sz="1300">
                <a:solidFill>
                  <a:schemeClr val="dk1"/>
                </a:solidFill>
                <a:latin typeface="Times New Roman"/>
                <a:ea typeface="Times New Roman"/>
                <a:cs typeface="Times New Roman"/>
                <a:sym typeface="Times New Roman"/>
              </a:rPr>
              <a:t>ו </a:t>
            </a:r>
            <a:r>
              <a:rPr lang="en">
                <a:solidFill>
                  <a:schemeClr val="dk1"/>
                </a:solidFill>
              </a:rPr>
              <a:t>on the chart, along with their corresponding numbers, and explain the equation: 9+6=15. Thus,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is the fifteenth of the month of Shvat—the day of the holiday that Hillel ascribed in the </a:t>
            </a:r>
            <a:r>
              <a:rPr lang="en" i="1">
                <a:solidFill>
                  <a:schemeClr val="dk1"/>
                </a:solidFill>
              </a:rPr>
              <a:t>mishnah</a:t>
            </a:r>
            <a:r>
              <a:rPr lang="en">
                <a:solidFill>
                  <a:schemeClr val="dk1"/>
                </a:solidFill>
              </a:rPr>
              <a:t> they just studied.</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Extend students’ thinking about Tu being 9+6. Can they think of an easier representation of 15? (10+5) Note that numbers 10-14 and 16-19 use this “10+” framing. So why doesn’t 15? Ask students to look at the chart and what letters represent 10 (</a:t>
            </a:r>
            <a:r>
              <a:rPr lang="en" i="1">
                <a:solidFill>
                  <a:schemeClr val="dk1"/>
                </a:solidFill>
              </a:rPr>
              <a:t>yud </a:t>
            </a:r>
            <a:r>
              <a:rPr lang="en" sz="1300">
                <a:solidFill>
                  <a:schemeClr val="dk1"/>
                </a:solidFill>
                <a:latin typeface="Times New Roman"/>
                <a:ea typeface="Times New Roman"/>
                <a:cs typeface="Times New Roman"/>
                <a:sym typeface="Times New Roman"/>
              </a:rPr>
              <a:t>י</a:t>
            </a:r>
            <a:r>
              <a:rPr lang="en">
                <a:solidFill>
                  <a:schemeClr val="dk1"/>
                </a:solidFill>
              </a:rPr>
              <a:t>) and 5 (</a:t>
            </a:r>
            <a:r>
              <a:rPr lang="en" i="1">
                <a:solidFill>
                  <a:schemeClr val="dk1"/>
                </a:solidFill>
              </a:rPr>
              <a:t>hey </a:t>
            </a:r>
            <a:r>
              <a:rPr lang="en" sz="1300">
                <a:solidFill>
                  <a:schemeClr val="dk1"/>
                </a:solidFill>
                <a:latin typeface="Times New Roman"/>
                <a:ea typeface="Times New Roman"/>
                <a:cs typeface="Times New Roman"/>
                <a:sym typeface="Times New Roman"/>
              </a:rPr>
              <a:t>ה</a:t>
            </a:r>
            <a:r>
              <a:rPr lang="en">
                <a:solidFill>
                  <a:schemeClr val="dk1"/>
                </a:solidFill>
              </a:rPr>
              <a:t>). Why would </a:t>
            </a:r>
            <a:r>
              <a:rPr lang="en" i="1">
                <a:solidFill>
                  <a:schemeClr val="dk1"/>
                </a:solidFill>
              </a:rPr>
              <a:t>yud-hey </a:t>
            </a:r>
            <a:r>
              <a:rPr lang="en">
                <a:solidFill>
                  <a:schemeClr val="dk1"/>
                </a:solidFill>
              </a:rPr>
              <a:t>not be written for 15? (Writing </a:t>
            </a:r>
            <a:r>
              <a:rPr lang="en" i="1">
                <a:solidFill>
                  <a:schemeClr val="dk1"/>
                </a:solidFill>
              </a:rPr>
              <a:t>yud-hey</a:t>
            </a:r>
            <a:r>
              <a:rPr lang="en">
                <a:solidFill>
                  <a:schemeClr val="dk1"/>
                </a:solidFill>
              </a:rPr>
              <a:t> in Hebrew is a representation of the name of G-d, so </a:t>
            </a:r>
            <a:r>
              <a:rPr lang="en" i="1">
                <a:solidFill>
                  <a:schemeClr val="dk1"/>
                </a:solidFill>
              </a:rPr>
              <a:t>tet-vav</a:t>
            </a:r>
            <a:r>
              <a:rPr lang="en">
                <a:solidFill>
                  <a:schemeClr val="dk1"/>
                </a:solidFill>
              </a:rPr>
              <a:t> is used instead.)</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6158947861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6158947861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a:solidFill>
                  <a:srgbClr val="3C78D8"/>
                </a:solidFill>
              </a:rPr>
              <a:t>Optional Brain Break-Be Like a Tree!</a:t>
            </a:r>
            <a:endParaRPr b="1" i="1">
              <a:solidFill>
                <a:srgbClr val="3C78D8"/>
              </a:solidFill>
            </a:endParaRPr>
          </a:p>
          <a:p>
            <a:pPr marL="0" lvl="0" indent="0" algn="l" rtl="0">
              <a:lnSpc>
                <a:spcPct val="115000"/>
              </a:lnSpc>
              <a:spcBef>
                <a:spcPts val="0"/>
              </a:spcBef>
              <a:spcAft>
                <a:spcPts val="0"/>
              </a:spcAft>
              <a:buNone/>
            </a:pPr>
            <a:r>
              <a:rPr lang="en" b="1">
                <a:solidFill>
                  <a:schemeClr val="dk1"/>
                </a:solidFill>
              </a:rPr>
              <a:t>Time Allotment: 3-5 minutes</a:t>
            </a:r>
            <a:endParaRPr b="1">
              <a:solidFill>
                <a:schemeClr val="dk1"/>
              </a:solidFill>
            </a:endParaRPr>
          </a:p>
          <a:p>
            <a:pPr marL="0" lvl="0" indent="0" algn="l" rtl="0">
              <a:lnSpc>
                <a:spcPct val="115000"/>
              </a:lnSpc>
              <a:spcBef>
                <a:spcPts val="0"/>
              </a:spcBef>
              <a:spcAft>
                <a:spcPts val="0"/>
              </a:spcAft>
              <a:buNone/>
            </a:pPr>
            <a:r>
              <a:rPr lang="en" b="1">
                <a:solidFill>
                  <a:schemeClr val="dk1"/>
                </a:solidFill>
              </a:rPr>
              <a:t> </a:t>
            </a:r>
            <a:endParaRPr b="1">
              <a:solidFill>
                <a:schemeClr val="dk1"/>
              </a:solidFill>
            </a:endParaRPr>
          </a:p>
          <a:p>
            <a:pPr marL="0" lvl="0" indent="0" algn="l" rtl="0">
              <a:lnSpc>
                <a:spcPct val="115000"/>
              </a:lnSpc>
              <a:spcBef>
                <a:spcPts val="0"/>
              </a:spcBef>
              <a:spcAft>
                <a:spcPts val="0"/>
              </a:spcAft>
              <a:buNone/>
            </a:pPr>
            <a:r>
              <a:rPr lang="en">
                <a:solidFill>
                  <a:schemeClr val="dk1"/>
                </a:solidFill>
              </a:rPr>
              <a:t>Ask students to stand in one or more open areas of the classroom. Narrate students through some of these tree-related movements; you might also ask students to come up with their own: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Reach branches up to the sky.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Reach branches out as far as they can.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Sway in the wind.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Drop arms to the ground, gather the leaves in a sweep, and bring them all up in the air.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Do the yoga tree pose, bringing hands together in front and lifting on foot to the knee of the opposite leg.</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6158947861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6158947861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rgbClr val="3C78D8"/>
                </a:solidFill>
              </a:rPr>
              <a:t>The Meaning of the Holiday of Tu BiShvat</a:t>
            </a:r>
            <a:r>
              <a:rPr lang="en">
                <a:solidFill>
                  <a:schemeClr val="dk1"/>
                </a:solidFill>
              </a:rPr>
              <a:t> </a:t>
            </a:r>
            <a:r>
              <a:rPr lang="en" sz="1300">
                <a:solidFill>
                  <a:schemeClr val="dk1"/>
                </a:solidFill>
                <a:latin typeface="Times New Roman"/>
                <a:ea typeface="Times New Roman"/>
                <a:cs typeface="Times New Roman"/>
                <a:sym typeface="Times New Roman"/>
              </a:rPr>
              <a:t>ט״וּ בִּשְׁבָט</a:t>
            </a:r>
            <a:endParaRPr sz="13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Time Allotment: </a:t>
            </a:r>
            <a:r>
              <a:rPr lang="en">
                <a:solidFill>
                  <a:schemeClr val="dk1"/>
                </a:solidFill>
              </a:rPr>
              <a:t>10 minutes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Materials: </a:t>
            </a:r>
            <a:r>
              <a:rPr lang="en">
                <a:solidFill>
                  <a:schemeClr val="dk1"/>
                </a:solidFill>
              </a:rPr>
              <a:t>Photographs of blooming almond trees and fields of red anemones; Video: “Almond Blossoms in Israel” (</a:t>
            </a:r>
            <a:r>
              <a:rPr lang="en" u="sng">
                <a:solidFill>
                  <a:srgbClr val="1155CC"/>
                </a:solidFill>
                <a:hlinkClick r:id="rId3">
                  <a:extLst>
                    <a:ext uri="{A12FA001-AC4F-418D-AE19-62706E023703}">
                      <ahyp:hlinkClr xmlns:ahyp="http://schemas.microsoft.com/office/drawing/2018/hyperlinkcolor" val="tx"/>
                    </a:ext>
                  </a:extLst>
                </a:hlinkClick>
              </a:rPr>
              <a:t>https://www.youtube.com/watch?v=FKCAEmDyvtI</a:t>
            </a:r>
            <a:r>
              <a:rPr lang="en">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Outcomes: </a:t>
            </a:r>
            <a:r>
              <a:rPr lang="en">
                <a:solidFill>
                  <a:schemeClr val="dk1"/>
                </a:solidFill>
              </a:rPr>
              <a:t>Students will understand some of the main themes of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and what the month of Shvat looks like in Israel.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is a celebration of trees and fruits found in Israel. It is sometimes referred to as Jewish Earth Day or the Birthday for Trees.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98c5332b23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98c5332b2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b="1">
                <a:solidFill>
                  <a:schemeClr val="dk1"/>
                </a:solidFill>
                <a:latin typeface="Times New Roman"/>
                <a:ea typeface="Times New Roman"/>
                <a:cs typeface="Times New Roman"/>
                <a:sym typeface="Times New Roman"/>
              </a:rPr>
              <a:t>Tu BiShvat</a:t>
            </a:r>
            <a:endParaRPr b="1">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b="1">
                <a:solidFill>
                  <a:schemeClr val="dk1"/>
                </a:solidFill>
                <a:latin typeface="Times New Roman"/>
                <a:ea typeface="Times New Roman"/>
                <a:cs typeface="Times New Roman"/>
                <a:sym typeface="Times New Roman"/>
              </a:rPr>
              <a:t>New Year for the Trees</a:t>
            </a:r>
            <a:endParaRPr b="1">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1300">
                <a:solidFill>
                  <a:schemeClr val="dk1"/>
                </a:solidFill>
                <a:latin typeface="Times New Roman"/>
                <a:ea typeface="Times New Roman"/>
                <a:cs typeface="Times New Roman"/>
                <a:sym typeface="Times New Roman"/>
              </a:rPr>
              <a:t>ט״וּ בִּשְׁבָט תשפ״ג : רֹאשׁ הַשָּׁנָה לָאִילָנוֹת</a:t>
            </a:r>
            <a:endParaRPr sz="13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b="1">
                <a:solidFill>
                  <a:schemeClr val="dk1"/>
                </a:solidFill>
                <a:latin typeface="Times New Roman"/>
                <a:ea typeface="Times New Roman"/>
                <a:cs typeface="Times New Roman"/>
                <a:sym typeface="Times New Roman"/>
              </a:rPr>
              <a:t>Grades 3 and 4  Lesson 1 of 2</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Times New Roman"/>
                <a:ea typeface="Times New Roman"/>
                <a:cs typeface="Times New Roman"/>
                <a:sym typeface="Times New Roman"/>
              </a:rPr>
              <a:t>Introduction</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this first of two lessons, students will understand the meaning of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and its role as one of the four new years celebrated in the cycle of the Jewish year. Students will be introduced to the themes, customs, and celebrations of the holiday and understand how it is connected to the land of Israel. They will also begin to consider ways in which we can all contribute to supporting trees and the earth.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lesson includes activities and a variety of media, including video links and Google slides.</a:t>
            </a:r>
            <a:r>
              <a:rPr lang="en" b="1">
                <a:solidFill>
                  <a:schemeClr val="dk1"/>
                </a:solidFill>
              </a:rPr>
              <a:t> </a:t>
            </a:r>
            <a:r>
              <a:rPr lang="en">
                <a:solidFill>
                  <a:srgbClr val="0000FF"/>
                </a:solidFill>
              </a:rPr>
              <a:t>Click here</a:t>
            </a:r>
            <a:r>
              <a:rPr lang="en">
                <a:solidFill>
                  <a:schemeClr val="dk1"/>
                </a:solidFill>
              </a:rPr>
              <a:t>[1]  to make a copy of the slides for this lesson. Slides can be projected, displayed, or printed for student use with the lesson activities.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Times New Roman"/>
                <a:ea typeface="Times New Roman"/>
                <a:cs typeface="Times New Roman"/>
                <a:sym typeface="Times New Roman"/>
              </a:rPr>
              <a:t>Tu BiShvat</a:t>
            </a:r>
            <a:r>
              <a:rPr lang="en" sz="1300" b="1">
                <a:solidFill>
                  <a:schemeClr val="dk1"/>
                </a:solidFill>
                <a:latin typeface="Times New Roman"/>
                <a:ea typeface="Times New Roman"/>
                <a:cs typeface="Times New Roman"/>
                <a:sym typeface="Times New Roman"/>
              </a:rPr>
              <a:t> </a:t>
            </a:r>
            <a:r>
              <a:rPr lang="en" sz="1300">
                <a:solidFill>
                  <a:schemeClr val="dk1"/>
                </a:solidFill>
                <a:latin typeface="Times New Roman"/>
                <a:ea typeface="Times New Roman"/>
                <a:cs typeface="Times New Roman"/>
                <a:sym typeface="Times New Roman"/>
              </a:rPr>
              <a:t>ט״וּ בִּשְׁבָט</a:t>
            </a:r>
            <a:r>
              <a:rPr lang="en">
                <a:solidFill>
                  <a:schemeClr val="dk1"/>
                </a:solidFill>
                <a:latin typeface="Times New Roman"/>
                <a:ea typeface="Times New Roman"/>
                <a:cs typeface="Times New Roman"/>
                <a:sym typeface="Times New Roman"/>
              </a:rPr>
              <a:t> </a:t>
            </a:r>
            <a:r>
              <a:rPr lang="en" b="1">
                <a:solidFill>
                  <a:schemeClr val="dk1"/>
                </a:solidFill>
                <a:latin typeface="Times New Roman"/>
                <a:ea typeface="Times New Roman"/>
                <a:cs typeface="Times New Roman"/>
                <a:sym typeface="Times New Roman"/>
              </a:rPr>
              <a:t>and Jewish National Fund - USA</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60-minute lesson is intended to set the stage for further exploration of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and the Forestry and Green Innovation Projects in Israel through the Jewish National Fund-USA. Jewish National Fund-USA has planted over 260 million trees in Israel. While this is an impressive achievement, there is always a need for more due to natural forest regrowth, forest fires, and arson. We encourage every student to help continue to build up Israel by planting one or more trees.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Your school or organization will have a chance to participate in a  Tu BiShvat Tree Planting Contest with schools worldwide. Tree planting is a </a:t>
            </a:r>
            <a:r>
              <a:rPr lang="en" i="1">
                <a:solidFill>
                  <a:schemeClr val="dk1"/>
                </a:solidFill>
              </a:rPr>
              <a:t>mitzvah</a:t>
            </a:r>
            <a:r>
              <a:rPr lang="en">
                <a:solidFill>
                  <a:schemeClr val="dk1"/>
                </a:solidFill>
              </a:rPr>
              <a:t>! Class fundraisers for trees are a tradition on Tu BiShvat and now, more than ever, are a great way for your students and families to show their commitment to a strong and healthy Israel. Each school will have a unique tree planting page. Donors, schools, and organizations will compete for a chance to win prizes. The contest will run through February 4th.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u="sng">
                <a:solidFill>
                  <a:srgbClr val="1155CC"/>
                </a:solidFill>
                <a:hlinkClick r:id="rId3">
                  <a:extLst>
                    <a:ext uri="{A12FA001-AC4F-418D-AE19-62706E023703}">
                      <ahyp:hlinkClr xmlns:ahyp="http://schemas.microsoft.com/office/drawing/2018/hyperlinkcolor" val="tx"/>
                    </a:ext>
                  </a:extLst>
                </a:hlinkClick>
              </a:rPr>
              <a:t>CLICK HERE TO REGISTER YOUR SCHOOL NOW</a:t>
            </a:r>
            <a:endParaRPr u="sng">
              <a:solidFill>
                <a:srgbClr val="1155CC"/>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u="sng">
                <a:solidFill>
                  <a:srgbClr val="1155CC"/>
                </a:solidFill>
                <a:hlinkClick r:id="rId4">
                  <a:extLst>
                    <a:ext uri="{A12FA001-AC4F-418D-AE19-62706E023703}">
                      <ahyp:hlinkClr xmlns:ahyp="http://schemas.microsoft.com/office/drawing/2018/hyperlinkcolor" val="tx"/>
                    </a:ext>
                  </a:extLst>
                </a:hlinkClick>
              </a:rPr>
              <a:t>CLICK HERE TO UPDATE YOUR SCHOOL PAGE AND SEE YOUR PROGRES</a:t>
            </a:r>
            <a:r>
              <a:rPr lang="en" u="sng">
                <a:solidFill>
                  <a:srgbClr val="1155CC"/>
                </a:solidFill>
              </a:rPr>
              <a:t>S</a:t>
            </a:r>
            <a:endParaRPr u="sng">
              <a:solidFill>
                <a:srgbClr val="1155CC"/>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 a token of our appreciation and to honor our commitment to the land and people of Israel, Jewish National Fund-USA will plant a tree in Israel in the name of each organization that participates in our Tu BiShvat in the Schools campaign.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Lessons for grades 3 and 4 were designed by ShalomLearning curriculum consultant Alison Zimbalist with input from ShalomLearning team members.</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r>
              <a:rPr lang="en" b="1">
                <a:solidFill>
                  <a:schemeClr val="dk1"/>
                </a:solidFill>
                <a:latin typeface="Times New Roman"/>
                <a:ea typeface="Times New Roman"/>
                <a:cs typeface="Times New Roman"/>
                <a:sym typeface="Times New Roman"/>
              </a:rPr>
              <a:t> </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Times New Roman"/>
                <a:ea typeface="Times New Roman"/>
                <a:cs typeface="Times New Roman"/>
                <a:sym typeface="Times New Roman"/>
              </a:rPr>
              <a:t>Essential Questions</a:t>
            </a:r>
            <a:endParaRPr b="1">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are the four Jewish New Years, and what "new year" does each celebrate?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is the meaning of the name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do we celebrate on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does the month of Shvat look like in Israel?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are some ways people celebrate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Times New Roman"/>
                <a:ea typeface="Times New Roman"/>
                <a:cs typeface="Times New Roman"/>
                <a:sym typeface="Times New Roman"/>
              </a:rPr>
              <a:t> </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Times New Roman"/>
                <a:ea typeface="Times New Roman"/>
                <a:cs typeface="Times New Roman"/>
                <a:sym typeface="Times New Roman"/>
              </a:rPr>
              <a:t>Enduring Understandings</a:t>
            </a:r>
            <a:endParaRPr b="1">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There are four “new years” celebrated during the cycle of the Jewish calendar: 1 Nisan, 1 Elul, 1 Tishrei, and 15 Shvat.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Hebrew calendar dates are represented by the Hebrew month and letters corresponding to Hebrew numbers.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holiday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is the Birthday of Trees, when we celebrate nature, especially trees and their fruit. It is celebrated on the 15th day of the Hebrew month of Shvat because, in the land of Israel, this is the time when trees start to bloom after the rainy season.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is celebrated by planting trees, having festive meals that feature the products of trees, and engaging in activities and thinking about ways that we can better care for the Earth.</a:t>
            </a:r>
            <a:endParaRPr>
              <a:solidFill>
                <a:schemeClr val="dk1"/>
              </a:solidFill>
            </a:endParaRPr>
          </a:p>
          <a:p>
            <a:pPr marL="25400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Times New Roman"/>
                <a:ea typeface="Times New Roman"/>
                <a:cs typeface="Times New Roman"/>
                <a:sym typeface="Times New Roman"/>
              </a:rPr>
              <a:t>Learning Goals</a:t>
            </a:r>
            <a:endParaRPr b="1">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Students will become familiar with connections between the civil and the Hebrew calendar and understand that Hebrew dates are denoted using Hebrew letters with a numeric value.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Students will learn that there are four “new years” designated on the Jewish calendar.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Students will know that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is the date, the 15th day of the Hebrew month of Shvat, when we celebrate the birthday of the trees.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Students will learn about connections between Tu BiShvat</a:t>
            </a:r>
            <a:r>
              <a:rPr lang="en" sz="1300">
                <a:solidFill>
                  <a:schemeClr val="dk1"/>
                </a:solidFill>
                <a:latin typeface="Times New Roman"/>
                <a:ea typeface="Times New Roman"/>
                <a:cs typeface="Times New Roman"/>
                <a:sym typeface="Times New Roman"/>
              </a:rPr>
              <a:t> ט״וּ בִּשְׁבָט</a:t>
            </a:r>
            <a:r>
              <a:rPr lang="en">
                <a:solidFill>
                  <a:schemeClr val="dk1"/>
                </a:solidFill>
              </a:rPr>
              <a:t> and the land of Israel in its timing and its celebration.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6158947861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6158947861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Ask students to look at the calendar wheel again. Ask:</a:t>
            </a:r>
            <a:endParaRPr>
              <a:solidFill>
                <a:schemeClr val="dk1"/>
              </a:solidFill>
            </a:endParaRPr>
          </a:p>
          <a:p>
            <a:pPr marL="228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What months on our calendar correspond to the Hebrew month of Shvat? (January/February)</a:t>
            </a:r>
            <a:endParaRPr>
              <a:solidFill>
                <a:schemeClr val="dk1"/>
              </a:solidFill>
            </a:endParaRPr>
          </a:p>
          <a:p>
            <a:pPr marL="228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What is it like where you live in these months? What season is it where you live?</a:t>
            </a:r>
            <a:endParaRPr>
              <a:solidFill>
                <a:schemeClr val="dk1"/>
              </a:solidFill>
            </a:endParaRPr>
          </a:p>
          <a:p>
            <a:pPr marL="228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usually falls in the middle to end of February. What do the trees look like where you live then?</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Remind students that climates and seasons are different in different parts of the world. In Israel, the month of Shvat is at the end of the rainy season. At that time seeds start to sprout and trees start to flower. Seeds are the beginning of trees and flowers are the beginning of fruit. This is why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is considered the new year or birthday for the trees in Israel.</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6158947861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6158947861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Show students pictures of the blooming almond (</a:t>
            </a:r>
            <a:r>
              <a:rPr lang="en" i="1">
                <a:solidFill>
                  <a:schemeClr val="dk1"/>
                </a:solidFill>
              </a:rPr>
              <a:t>shaked </a:t>
            </a:r>
            <a:r>
              <a:rPr lang="en" sz="1300">
                <a:solidFill>
                  <a:schemeClr val="dk1"/>
                </a:solidFill>
                <a:latin typeface="Times New Roman"/>
                <a:ea typeface="Times New Roman"/>
                <a:cs typeface="Times New Roman"/>
                <a:sym typeface="Times New Roman"/>
              </a:rPr>
              <a:t>שָׁקֵד</a:t>
            </a:r>
            <a:r>
              <a:rPr lang="en">
                <a:solidFill>
                  <a:schemeClr val="dk1"/>
                </a:solidFill>
              </a:rPr>
              <a:t>) trees and red anemone coronarias (</a:t>
            </a:r>
            <a:r>
              <a:rPr lang="en" i="1">
                <a:solidFill>
                  <a:schemeClr val="dk1"/>
                </a:solidFill>
              </a:rPr>
              <a:t>kalanit </a:t>
            </a:r>
            <a:r>
              <a:rPr lang="en" sz="1300">
                <a:solidFill>
                  <a:schemeClr val="dk1"/>
                </a:solidFill>
                <a:latin typeface="Times New Roman"/>
                <a:ea typeface="Times New Roman"/>
                <a:cs typeface="Times New Roman"/>
                <a:sym typeface="Times New Roman"/>
              </a:rPr>
              <a:t>כַּלָנִית</a:t>
            </a:r>
            <a:r>
              <a:rPr lang="en">
                <a:solidFill>
                  <a:schemeClr val="dk1"/>
                </a:solidFill>
              </a:rPr>
              <a:t>) at this time of year in Israel. They are like the “party decorations” for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in Israel. The </a:t>
            </a:r>
            <a:r>
              <a:rPr lang="en" i="1">
                <a:solidFill>
                  <a:schemeClr val="dk1"/>
                </a:solidFill>
              </a:rPr>
              <a:t>kalanit </a:t>
            </a:r>
            <a:r>
              <a:rPr lang="en" sz="1300">
                <a:solidFill>
                  <a:schemeClr val="dk1"/>
                </a:solidFill>
                <a:latin typeface="Times New Roman"/>
                <a:ea typeface="Times New Roman"/>
                <a:cs typeface="Times New Roman"/>
                <a:sym typeface="Times New Roman"/>
              </a:rPr>
              <a:t>כַּלָנִית </a:t>
            </a:r>
            <a:r>
              <a:rPr lang="en">
                <a:solidFill>
                  <a:schemeClr val="dk1"/>
                </a:solidFill>
              </a:rPr>
              <a:t>is the national flower of Israel.</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158947861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6158947861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Show students the video “Almond Blossoms in Israel”</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rgbClr val="1155CC"/>
                </a:solidFill>
                <a:hlinkClick r:id="rId3">
                  <a:extLst>
                    <a:ext uri="{A12FA001-AC4F-418D-AE19-62706E023703}">
                      <ahyp:hlinkClr xmlns:ahyp="http://schemas.microsoft.com/office/drawing/2018/hyperlinkcolor" val="tx"/>
                    </a:ext>
                  </a:extLst>
                </a:hlinkClick>
              </a:rPr>
              <a:t>https://www.youtube.com/watch?v=FKCAEmDyvtI</a:t>
            </a:r>
            <a:r>
              <a:rPr lang="en">
                <a:solidFill>
                  <a:schemeClr val="dk1"/>
                </a:solidFill>
              </a:rPr>
              <a:t> to give them a sense of what it might be like to be among these trees at this time of year in Israel.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Explain that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has become an environmental holiday, a celebration to remind us of the importance of nature, and a tree-planting festival for both Israelis and Jews throughout the world.Tu BiShvat </a:t>
            </a:r>
            <a:r>
              <a:rPr lang="en" sz="1300">
                <a:solidFill>
                  <a:schemeClr val="dk1"/>
                </a:solidFill>
                <a:latin typeface="Times New Roman"/>
                <a:ea typeface="Times New Roman"/>
                <a:cs typeface="Times New Roman"/>
                <a:sym typeface="Times New Roman"/>
              </a:rPr>
              <a:t>ט״וּ בִּשְׁבָט.</a:t>
            </a:r>
            <a:endParaRPr sz="13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6158947861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6158947861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a:solidFill>
                  <a:srgbClr val="3C78D8"/>
                </a:solidFill>
              </a:rPr>
              <a:t>How Is Tu BiShvat</a:t>
            </a:r>
            <a:r>
              <a:rPr lang="en">
                <a:solidFill>
                  <a:schemeClr val="dk1"/>
                </a:solidFill>
              </a:rPr>
              <a:t> </a:t>
            </a:r>
            <a:r>
              <a:rPr lang="en" sz="1300">
                <a:solidFill>
                  <a:schemeClr val="dk1"/>
                </a:solidFill>
                <a:latin typeface="Times New Roman"/>
                <a:ea typeface="Times New Roman"/>
                <a:cs typeface="Times New Roman"/>
                <a:sym typeface="Times New Roman"/>
              </a:rPr>
              <a:t>ט״וּ בִּשְׁבָט </a:t>
            </a:r>
            <a:r>
              <a:rPr lang="en" b="1" i="1">
                <a:solidFill>
                  <a:srgbClr val="3C78D8"/>
                </a:solidFill>
              </a:rPr>
              <a:t>Celebrated?</a:t>
            </a:r>
            <a:endParaRPr b="1" i="1">
              <a:solidFill>
                <a:srgbClr val="3C78D8"/>
              </a:solidFill>
            </a:endParaRPr>
          </a:p>
          <a:p>
            <a:pPr marL="0" lvl="0" indent="0" algn="l" rtl="0">
              <a:lnSpc>
                <a:spcPct val="115000"/>
              </a:lnSpc>
              <a:spcBef>
                <a:spcPts val="0"/>
              </a:spcBef>
              <a:spcAft>
                <a:spcPts val="0"/>
              </a:spcAft>
              <a:buNone/>
            </a:pPr>
            <a:r>
              <a:rPr lang="en" b="1">
                <a:solidFill>
                  <a:schemeClr val="dk1"/>
                </a:solidFill>
              </a:rPr>
              <a:t>Time Allotment: </a:t>
            </a:r>
            <a:r>
              <a:rPr lang="en">
                <a:solidFill>
                  <a:schemeClr val="dk1"/>
                </a:solidFill>
              </a:rPr>
              <a:t>15 minutes</a:t>
            </a:r>
            <a:endParaRPr>
              <a:solidFill>
                <a:schemeClr val="dk1"/>
              </a:solidFill>
            </a:endParaRPr>
          </a:p>
          <a:p>
            <a:pPr marL="0" lvl="0" indent="0" algn="l" rtl="0">
              <a:lnSpc>
                <a:spcPct val="115000"/>
              </a:lnSpc>
              <a:spcBef>
                <a:spcPts val="0"/>
              </a:spcBef>
              <a:spcAft>
                <a:spcPts val="0"/>
              </a:spcAft>
              <a:buNone/>
            </a:pPr>
            <a:r>
              <a:rPr lang="en" b="1">
                <a:solidFill>
                  <a:schemeClr val="dk1"/>
                </a:solidFill>
              </a:rPr>
              <a:t>Materials: </a:t>
            </a:r>
            <a:r>
              <a:rPr lang="en">
                <a:solidFill>
                  <a:schemeClr val="dk1"/>
                </a:solidFill>
              </a:rPr>
              <a:t>Video: “A Tu Bishvat Journey through Israel and around the World” (</a:t>
            </a:r>
            <a:r>
              <a:rPr lang="en" u="sng">
                <a:solidFill>
                  <a:srgbClr val="1155CC"/>
                </a:solidFill>
                <a:hlinkClick r:id="rId3">
                  <a:extLst>
                    <a:ext uri="{A12FA001-AC4F-418D-AE19-62706E023703}">
                      <ahyp:hlinkClr xmlns:ahyp="http://schemas.microsoft.com/office/drawing/2018/hyperlinkcolor" val="tx"/>
                    </a:ext>
                  </a:extLst>
                </a:hlinkClick>
              </a:rPr>
              <a:t>https://www.youtube.com/watch?v=cVRRiYtK0Jc</a:t>
            </a:r>
            <a:r>
              <a:rPr lang="en">
                <a:solidFill>
                  <a:schemeClr val="dk1"/>
                </a:solidFill>
              </a:rPr>
              <a:t>); photo of a cross-section of a tree trunk; Gifts to the Earth handout</a:t>
            </a:r>
            <a:endParaRPr>
              <a:solidFill>
                <a:schemeClr val="dk1"/>
              </a:solidFill>
            </a:endParaRPr>
          </a:p>
          <a:p>
            <a:pPr marL="0" lvl="0" indent="0" algn="l" rtl="0">
              <a:lnSpc>
                <a:spcPct val="115000"/>
              </a:lnSpc>
              <a:spcBef>
                <a:spcPts val="0"/>
              </a:spcBef>
              <a:spcAft>
                <a:spcPts val="0"/>
              </a:spcAft>
              <a:buNone/>
            </a:pPr>
            <a:r>
              <a:rPr lang="en" b="1">
                <a:solidFill>
                  <a:schemeClr val="dk1"/>
                </a:solidFill>
              </a:rPr>
              <a:t>Outcomes:</a:t>
            </a:r>
            <a:r>
              <a:rPr lang="en">
                <a:solidFill>
                  <a:schemeClr val="dk1"/>
                </a:solidFill>
              </a:rPr>
              <a:t> Students will learn about ways that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is celebrated and consider steps they might take to celebrate and care for trees and the earth.</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Watch the video “A Tu Bishvat Journey through Israel and around the World”</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rgbClr val="1155CC"/>
                </a:solidFill>
                <a:hlinkClick r:id="rId3">
                  <a:extLst>
                    <a:ext uri="{A12FA001-AC4F-418D-AE19-62706E023703}">
                      <ahyp:hlinkClr xmlns:ahyp="http://schemas.microsoft.com/office/drawing/2018/hyperlinkcolor" val="tx"/>
                    </a:ext>
                  </a:extLst>
                </a:hlinkClick>
              </a:rPr>
              <a:t>https://www.youtube.com/watch?v=cVRRiYtK0Jc</a:t>
            </a:r>
            <a:r>
              <a:rPr lang="en">
                <a:solidFill>
                  <a:schemeClr val="dk1"/>
                </a:solidFill>
              </a:rPr>
              <a:t> to see how people in Israel celebrate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Share that this video was created in collaboration with the Jewish National Fund - USA, which works in many ways to support the land and the people of Israel, including through well-known efforts like planting trees in Israel. As students watch they should note the ways they observe people celebrating or acknowledging the holiday and share out with the class after the video.</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6158947861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6158947861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Think back to the idea of a “birthday for trees.” A birthday means you are now a year older. Do students know how we know how old a tree is? Show students a photograph of a cross-section of a tree trunk to show its growth rings.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6158947861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615894786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Think back to the idea of a “birthday for trees.” A birthday means you are now a year older. Do students know how we know how old a tree is? Show students a photograph of a cross-section of a tree trunk to show its growth rings.</a:t>
            </a:r>
            <a:endParaRPr>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Explain that this is a slice of a tree trunk. Ask students to describe what they see. (They should note rings, cracks, and varying colors.) Share this explanation from the Arbor Day Foundation</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rgbClr val="1155CC"/>
                </a:solidFill>
                <a:hlinkClick r:id="rId3">
                  <a:extLst>
                    <a:ext uri="{A12FA001-AC4F-418D-AE19-62706E023703}">
                      <ahyp:hlinkClr xmlns:ahyp="http://schemas.microsoft.com/office/drawing/2018/hyperlinkcolor" val="tx"/>
                    </a:ext>
                  </a:extLst>
                </a:hlinkClick>
              </a:rPr>
              <a:t>https://arbordayblog.org/misctrees/living-forest-tree-rings-tell-us-life-tree/</a:t>
            </a:r>
            <a:r>
              <a:rPr lang="en">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“Every year, trees form new growth rings (also called tree rings). Not only do these tree rings tell us the age of a tree, but they also tell us climate conditions during the life of a tree. Trees add a new layer of wood between the bark and the trunk each growing season. The wood formed in spring grows faster and lighter and consists of larger cells. In the late summer, growth is slower, so the wood has smaller cells and is darker. One light ring and one dark ring represent one year of the tree’s life. Additionally, a young seedling will grow faster than a mature tree. So, growth rings may become progressively smaller as the tree ages.</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Since trees are sensitive to climate conditions like temperature, moisture, and sunlight, their growth reacts to these factors. Wider tree rings may indicate a warm, wet year, whereas fine tree rings can indicate a cold and dry season. Additionally, finer tree rings may indicate distress from fire, pests, or disease.”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Allow students time to discuss ideas that they find interesting.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6158947861_0_2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6158947861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Ask students: What do trees provide? Why are they important? Brainstorm a list on the board.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Explain that just as trees provide for us, so too can we do things that support trees and the environment. They might think of these actions as gifts back to the earth. Distribute the Gifts to the Earth Worksheet (This worksheet will be used again in Lesson 2). Point out that the rings on this cross-section of a tree are organized as things we can all do in our homes, schools, communities, bigger cities, and the greater world that can help support trees and the natural environment. Students can work alone or with a partner to write ideas on these rings.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6158947861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6158947861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In an online class, display the slide with the Gifts to Earth circles and have students use their annotation tools to work collaboratively to fill in the rings. Alternatively, copy the image from the slide onto a slide in Google slides, duplicate so each student has their own slide and share the link.</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Explain that some of their ideas might overlap several circles.</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After five minutes, call on students to share their ideas with the class. Discuss which Gifts to the Earth seem easy to accomplish and which seem harder.  Which gifts are gifts that students are most likely to give.</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98c5332b23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98c5332b2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rgbClr val="3C78D8"/>
                </a:solidFill>
              </a:rPr>
              <a:t>Wrap-Up</a:t>
            </a:r>
            <a:endParaRPr b="1" i="1">
              <a:solidFill>
                <a:srgbClr val="3C78D8"/>
              </a:solidFill>
            </a:endParaRPr>
          </a:p>
          <a:p>
            <a:pPr marL="2540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Ask students to share one idea they thought was interesting about today’s lesson.</a:t>
            </a:r>
            <a:endParaRPr>
              <a:solidFill>
                <a:schemeClr val="dk1"/>
              </a:solidFill>
            </a:endParaRPr>
          </a:p>
          <a:p>
            <a:pPr marL="2540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Ask students to share one question they still have about the Jewish calendar.</a:t>
            </a:r>
            <a:endParaRPr>
              <a:solidFill>
                <a:schemeClr val="dk1"/>
              </a:solidFill>
            </a:endParaRPr>
          </a:p>
          <a:p>
            <a:pPr marL="2540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Ask students to share one thing they still wonder about anything that was presented in the lesson or one more idea they would like to learn more about.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the following lesson, students will expand their learning about Tu BiShvat </a:t>
            </a:r>
            <a:r>
              <a:rPr lang="en" sz="1300">
                <a:solidFill>
                  <a:schemeClr val="dk1"/>
                </a:solidFill>
                <a:latin typeface="Times New Roman"/>
                <a:ea typeface="Times New Roman"/>
                <a:cs typeface="Times New Roman"/>
                <a:sym typeface="Times New Roman"/>
              </a:rPr>
              <a:t>ט״וּ בִּשְׁבָט </a:t>
            </a:r>
            <a:r>
              <a:rPr lang="en">
                <a:solidFill>
                  <a:schemeClr val="dk1"/>
                </a:solidFill>
              </a:rPr>
              <a:t>as they draw connections to the larger concept of conservation that underscores this holiday, focusing particularly on water conservation and its critical importance in sustaining all living things—including people and trees. Students will consider the significance of water in well-known stories in the Torah, learn about water solutions that the Jewish National Fund - USA provides in Israel, and expand their thinking to their own lives by exploring what they can do to conserve water.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98c5332b23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98c5332b2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rgbClr val="3C78D8"/>
                </a:solidFill>
              </a:rPr>
              <a:t>Understanding the Hebrew Calendar</a:t>
            </a:r>
            <a:endParaRPr b="1" i="1">
              <a:solidFill>
                <a:srgbClr val="3C78D8"/>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Time Allotment: </a:t>
            </a:r>
            <a:r>
              <a:rPr lang="en">
                <a:solidFill>
                  <a:schemeClr val="dk1"/>
                </a:solidFill>
              </a:rPr>
              <a:t>15 minutes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Materials:</a:t>
            </a:r>
            <a:r>
              <a:rPr lang="en">
                <a:solidFill>
                  <a:schemeClr val="dk1"/>
                </a:solidFill>
              </a:rPr>
              <a:t> English-Hebrew Calendar Wheel, list of your students’ birthdays, letter to parents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Outcomes:</a:t>
            </a:r>
            <a:r>
              <a:rPr lang="en">
                <a:solidFill>
                  <a:schemeClr val="dk1"/>
                </a:solidFill>
              </a:rPr>
              <a:t> Students will become familiar with the Hebrew calendar and the relationship between months on the civil calendar and Hebrew months. Students will understand that Tu BiShvat </a:t>
            </a:r>
            <a:r>
              <a:rPr lang="en" sz="1300">
                <a:solidFill>
                  <a:schemeClr val="dk1"/>
                </a:solidFill>
                <a:latin typeface="Times New Roman"/>
                <a:ea typeface="Times New Roman"/>
                <a:cs typeface="Times New Roman"/>
                <a:sym typeface="Times New Roman"/>
              </a:rPr>
              <a:t>ט״וּ בִּשְׁבָט </a:t>
            </a:r>
            <a:r>
              <a:rPr lang="en">
                <a:solidFill>
                  <a:schemeClr val="dk1"/>
                </a:solidFill>
              </a:rPr>
              <a:t>means the 15th day of the Hebrew month of Shvat.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Teacher note: </a:t>
            </a:r>
            <a:r>
              <a:rPr lang="en">
                <a:solidFill>
                  <a:srgbClr val="1D1C1D"/>
                </a:solidFill>
                <a:highlight>
                  <a:srgbClr val="FFFFFF"/>
                </a:highlight>
              </a:rPr>
              <a:t>Your school may be able to provide the teacher with a list of the students’ birthdays and birth years. In order to determine the Hebrew date for their birthday, they will need to know what time of day they were born. Communicate with parents before the lesson to get this information.</a:t>
            </a:r>
            <a:r>
              <a:rPr lang="en">
                <a:solidFill>
                  <a:srgbClr val="1D1C1D"/>
                </a:solidFill>
                <a:highlight>
                  <a:srgbClr val="FFFFFF"/>
                </a:highlight>
                <a:uFill>
                  <a:noFill/>
                </a:uFill>
                <a:hlinkClick r:id="rId3">
                  <a:extLst>
                    <a:ext uri="{A12FA001-AC4F-418D-AE19-62706E023703}">
                      <ahyp:hlinkClr xmlns:ahyp="http://schemas.microsoft.com/office/drawing/2018/hyperlinkcolor" val="tx"/>
                    </a:ext>
                  </a:extLst>
                </a:hlinkClick>
              </a:rPr>
              <a:t> </a:t>
            </a:r>
            <a:r>
              <a:rPr lang="en" u="sng">
                <a:solidFill>
                  <a:schemeClr val="hlink"/>
                </a:solidFill>
                <a:highlight>
                  <a:srgbClr val="FFFFFF"/>
                </a:highlight>
                <a:hlinkClick r:id="rId3"/>
              </a:rPr>
              <a:t>Click here for a draft of a letter you can edit to send to parents.</a:t>
            </a:r>
            <a:r>
              <a:rPr lang="en">
                <a:solidFill>
                  <a:srgbClr val="1D1C1D"/>
                </a:solidFill>
                <a:highlight>
                  <a:srgbClr val="FFFFFF"/>
                </a:highlight>
              </a:rPr>
              <a:t>.The teacher and student can then use</a:t>
            </a:r>
            <a:r>
              <a:rPr lang="en">
                <a:solidFill>
                  <a:schemeClr val="dk1"/>
                </a:solidFill>
              </a:rPr>
              <a:t> </a:t>
            </a:r>
            <a:r>
              <a:rPr lang="en">
                <a:solidFill>
                  <a:srgbClr val="1155CC"/>
                </a:solidFill>
              </a:rPr>
              <a:t>hebcal.com </a:t>
            </a:r>
            <a:r>
              <a:rPr lang="en">
                <a:solidFill>
                  <a:srgbClr val="1D1C1D"/>
                </a:solidFill>
                <a:highlight>
                  <a:srgbClr val="FFFFFF"/>
                </a:highlight>
              </a:rPr>
              <a:t>to determine the Hebrew date of their birthday and the corresponding date on the civil calendar for the current year.</a:t>
            </a:r>
            <a:endParaRPr>
              <a:solidFill>
                <a:srgbClr val="1D1C1D"/>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Ask students to think about the idea of a “new year.” Remind students that we recently celebrated the civil (non-religious) new year of 2024 on January 1st. This new year comes every January 1st and marks the beginning of the year on the Gregorian calendar (the name for the calendar that is January 1 through December 31). The Gregorian calendar is based on the rotation of the sun. Ask: What other “new years” are marked on the calendar each year? Brainstorm a list on the board.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Students should readily identify their own birthdays and Rosh Hashanah; they may also identify that they have Hebrew birthdays as well. Guide them to also identify the new school year and other cultures’ new years (such as Chinese New Year and Enkutatash, the Ethiopian New Year).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Ask students to briefly share some of the similarities of how all of these new years are celebrated. They may point out special foods, parties or gatherings, special activities, traditional songs, and the use of noisemakers.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615894786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615894786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Point out that the Hebrew calendar is different from the Gregorian (January through December) calendar. It is a lunar calendar, which is based on the cycle of the moon. Each month has about 29 days, from new moon to new moon. The first day of each lunar month is Rosh Chodesh, which means “head of the month.” This is the calendar used throughout Israel.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6158947861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615894786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Explain that connected to the Hebrew calendar is the Jewish calendar, which tells us when holidays are celebrated, what Torah portions are assigned to each Shabbat, and other Jewish-related things having to do with days and dates. Ask: What is the name of the new year on the Jewish calendar? (Rosh Hashanah, which means “head of the year”)</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In a physical classroom distribute copies of the English-Hebrew Calendar Wheel located at the end of this lesson. Online students will see this displayed in the slide deck. Ask students to find Nisan, and point to it on the wheel. Explain that Nisan is considered the first month on the Hebrew calendar, just like January is on the Gregorian calendar. Then, read aloud the names of the Hebrew months while pointing to them on the wheel.</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9d1124a82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9d1124a8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a:solidFill>
                  <a:schemeClr val="dk1"/>
                </a:solidFill>
              </a:rPr>
              <a:t>Use</a:t>
            </a:r>
            <a:r>
              <a:rPr lang="en" u="sng">
                <a:solidFill>
                  <a:schemeClr val="hlink"/>
                </a:solidFill>
                <a:hlinkClick r:id="rId3"/>
              </a:rPr>
              <a:t> this video</a:t>
            </a:r>
            <a:r>
              <a:rPr lang="en">
                <a:solidFill>
                  <a:schemeClr val="dk1"/>
                </a:solidFill>
              </a:rPr>
              <a:t> and catchy tune by Ckids International to learn about the Hebrew Months of the Jewish Year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6158947861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6158947861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Ask students to look at the wheel and answer: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Hebrew month do you think we are in now, and why do you think this? (Provide the accurate Hebrew date.)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Hebrew month is your Hebrew birthday likely in, and why do you think this? (Provide students with their Hebrew birthdates as needed.)</a:t>
            </a:r>
            <a:endParaRPr>
              <a:solidFill>
                <a:schemeClr val="dk1"/>
              </a:solidFill>
            </a:endParaRPr>
          </a:p>
          <a:p>
            <a:pPr marL="0" lvl="0" indent="0" algn="l" rtl="0">
              <a:lnSpc>
                <a:spcPct val="115000"/>
              </a:lnSpc>
              <a:spcBef>
                <a:spcPts val="0"/>
              </a:spcBef>
              <a:spcAft>
                <a:spcPts val="0"/>
              </a:spcAft>
              <a:buNone/>
            </a:pPr>
            <a:r>
              <a:rPr lang="en" sz="1050">
                <a:solidFill>
                  <a:srgbClr val="777777"/>
                </a:solidFill>
                <a:highlight>
                  <a:srgbClr val="FFFFFF"/>
                </a:highlight>
                <a:latin typeface="Roboto"/>
                <a:ea typeface="Roboto"/>
                <a:cs typeface="Roboto"/>
                <a:sym typeface="Roboto"/>
              </a:rPr>
              <a:t> </a:t>
            </a:r>
            <a:endParaRPr sz="1050">
              <a:solidFill>
                <a:srgbClr val="777777"/>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
                <a:solidFill>
                  <a:schemeClr val="dk1"/>
                </a:solidFill>
              </a:rPr>
              <a:t>Ask students to draw an icon representing a birthday (such as a cake, present, or candle) for both their English and Hebrew birthdays on the wheel. They should also write their English and Hebrew birthdates near the icons. Then, ask them to draw an icon representing January 1 (such as a party hat or noisemaker) on the wheel. Onsite students will be able to do this on their own worksheets. Online students can add to the screen with their annotation tools.</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Point out that the Hebrew date of Jewish holidays does not change from year to year. Jewish holidays are celebrated each year on the very same day of the Hebrew month.</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6158947861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6158947861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rgbClr val="3C78D8"/>
                </a:solidFill>
              </a:rPr>
              <a:t>Four New Years Each Year!</a:t>
            </a:r>
            <a:endParaRPr b="1" i="1">
              <a:solidFill>
                <a:srgbClr val="3C78D8"/>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Time Allotment:</a:t>
            </a:r>
            <a:r>
              <a:rPr lang="en">
                <a:solidFill>
                  <a:schemeClr val="dk1"/>
                </a:solidFill>
              </a:rPr>
              <a:t> 10 minutes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Materials: </a:t>
            </a:r>
            <a:r>
              <a:rPr lang="en" i="1">
                <a:solidFill>
                  <a:schemeClr val="dk1"/>
                </a:solidFill>
              </a:rPr>
              <a:t>Mishnah Rosh Hashanah</a:t>
            </a:r>
            <a:r>
              <a:rPr lang="en">
                <a:solidFill>
                  <a:schemeClr val="dk1"/>
                </a:solidFill>
              </a:rPr>
              <a:t> 1:1</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Outcomes: </a:t>
            </a:r>
            <a:r>
              <a:rPr lang="en">
                <a:solidFill>
                  <a:schemeClr val="dk1"/>
                </a:solidFill>
              </a:rPr>
              <a:t>Students will learn about the four new years celebrated in the Jewish calendar and what each marks in the cycle of the year. Students will then understand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as the new year for trees and its significance in marking springtime in Israel.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Ask students what new years they know about that take place in the Jewish calendar; students should readily identify Rosh Hashanah. Remind students that you’ve already discussed that in their lives they mark the beginning of several “new years” each year: aside from Rosh Hashanah, they celebrate the turn of the year on January 1, their birthday (both on the Gregorian and the Hebrew calendar), and the new school year, and maybe some others. Ask: How many new years do you think are celebrated on the Jewish calendar? Students may be surprised to learn there are four.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6158947861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6158947861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Display and read aloud the following text, the very first teaching in </a:t>
            </a:r>
            <a:r>
              <a:rPr lang="en" i="1">
                <a:solidFill>
                  <a:schemeClr val="dk1"/>
                </a:solidFill>
              </a:rPr>
              <a:t>Mishnah Rosh Hashanah:</a:t>
            </a:r>
            <a:endParaRPr i="1">
              <a:solidFill>
                <a:schemeClr val="dk1"/>
              </a:solidFill>
            </a:endParaRPr>
          </a:p>
          <a:p>
            <a:pPr marL="0" lvl="0" indent="0" algn="l" rtl="0">
              <a:lnSpc>
                <a:spcPct val="115000"/>
              </a:lnSpc>
              <a:spcBef>
                <a:spcPts val="0"/>
              </a:spcBef>
              <a:spcAft>
                <a:spcPts val="0"/>
              </a:spcAft>
              <a:buNone/>
            </a:pPr>
            <a:endParaRPr i="1">
              <a:solidFill>
                <a:schemeClr val="dk1"/>
              </a:solidFill>
            </a:endParaRPr>
          </a:p>
          <a:p>
            <a:pPr marL="0" lvl="0" indent="0" algn="r" rtl="0">
              <a:lnSpc>
                <a:spcPct val="115000"/>
              </a:lnSpc>
              <a:spcBef>
                <a:spcPts val="0"/>
              </a:spcBef>
              <a:spcAft>
                <a:spcPts val="0"/>
              </a:spcAft>
              <a:buNone/>
            </a:pPr>
            <a:r>
              <a:rPr lang="en" sz="1300">
                <a:solidFill>
                  <a:schemeClr val="dk1"/>
                </a:solidFill>
                <a:latin typeface="Times New Roman"/>
                <a:ea typeface="Times New Roman"/>
                <a:cs typeface="Times New Roman"/>
                <a:sym typeface="Times New Roman"/>
              </a:rPr>
              <a:t>אַרְבָּעָה רָאשֵׁי שָׁנִים הֵם. בְּאֶחָד בְּנִיסָן רֹאשׁ הַשָּׁנָה לַמְּלָכִים וְלָרְגָלִים. בְּאֶחָד בֶּאֱלוּל רֹאשׁ הַשָּׁנָה לְמַעְשַׂר בְּהֵמָה. רַבִּי אֶלְעָזָר וְרַבִּי שִׁמְעוֹן אוֹמְרִים, בְּאֶחָד בְּתִשְׁרֵי. בְּאֶחָד בְּתִשְׁרֵי רֹאשׁ הַשָּׁנָה לַשָּׁנִים וְלַשְּׁמִטִּין וְלַיּוֹבְלוֹת, לַנְּטִיעָה וְלַיְרָקוֹת. בְּאֶחָד בִּשְׁבָט, רֹאשׁ הַשָּׁנָה לָאִילָן, כְּדִבְרֵי בֵית שַׁמַּאי. בֵּית הִלֵּל אוֹמְרִים, בַּחֲמִשָּׁה עָשָׂר בּוֹ</a:t>
            </a:r>
            <a:r>
              <a:rPr lang="en">
                <a:solidFill>
                  <a:schemeClr val="dk1"/>
                </a:solidFill>
              </a:rPr>
              <a:t>:</a:t>
            </a:r>
            <a:endParaRPr>
              <a:solidFill>
                <a:schemeClr val="dk1"/>
              </a:solidFill>
            </a:endParaRPr>
          </a:p>
          <a:p>
            <a:pPr marL="0" lvl="0" indent="0" algn="r" rtl="0">
              <a:lnSpc>
                <a:spcPct val="115000"/>
              </a:lnSpc>
              <a:spcBef>
                <a:spcPts val="0"/>
              </a:spcBef>
              <a:spcAft>
                <a:spcPts val="0"/>
              </a:spcAft>
              <a:buNone/>
            </a:pPr>
            <a:r>
              <a:rPr lang="en">
                <a:solidFill>
                  <a:schemeClr val="dk1"/>
                </a:solidFill>
              </a:rPr>
              <a:t>.</a:t>
            </a:r>
            <a:endParaRPr>
              <a:solidFill>
                <a:schemeClr val="dk1"/>
              </a:solidFill>
            </a:endParaRPr>
          </a:p>
          <a:p>
            <a:pPr marL="0" lvl="0" indent="0" algn="l" rtl="0">
              <a:lnSpc>
                <a:spcPct val="115000"/>
              </a:lnSpc>
              <a:spcBef>
                <a:spcPts val="0"/>
              </a:spcBef>
              <a:spcAft>
                <a:spcPts val="0"/>
              </a:spcAft>
              <a:buNone/>
            </a:pPr>
            <a:r>
              <a:rPr lang="en" i="1">
                <a:solidFill>
                  <a:schemeClr val="dk1"/>
                </a:solidFill>
              </a:rPr>
              <a:t>Mishnah Rosh Hashanah</a:t>
            </a:r>
            <a:r>
              <a:rPr lang="en">
                <a:solidFill>
                  <a:schemeClr val="dk1"/>
                </a:solidFill>
              </a:rPr>
              <a:t> 1:1</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(1) There are four new years:</a:t>
            </a:r>
            <a:endParaRPr>
              <a:solidFill>
                <a:schemeClr val="dk1"/>
              </a:solidFill>
            </a:endParaRPr>
          </a:p>
          <a:p>
            <a:pPr marL="0" lvl="0" indent="0" algn="l" rtl="0">
              <a:lnSpc>
                <a:spcPct val="115000"/>
              </a:lnSpc>
              <a:spcBef>
                <a:spcPts val="0"/>
              </a:spcBef>
              <a:spcAft>
                <a:spcPts val="0"/>
              </a:spcAft>
              <a:buNone/>
            </a:pPr>
            <a:r>
              <a:rPr lang="en">
                <a:solidFill>
                  <a:schemeClr val="dk1"/>
                </a:solidFill>
              </a:rPr>
              <a:t>On the first day of Nisan, which is the new year for the kings and for the festivals.</a:t>
            </a:r>
            <a:endParaRPr>
              <a:solidFill>
                <a:schemeClr val="dk1"/>
              </a:solidFill>
            </a:endParaRPr>
          </a:p>
          <a:p>
            <a:pPr marL="0" lvl="0" indent="0" algn="l" rtl="0">
              <a:lnSpc>
                <a:spcPct val="115000"/>
              </a:lnSpc>
              <a:spcBef>
                <a:spcPts val="0"/>
              </a:spcBef>
              <a:spcAft>
                <a:spcPts val="0"/>
              </a:spcAft>
              <a:buNone/>
            </a:pPr>
            <a:r>
              <a:rPr lang="en">
                <a:solidFill>
                  <a:schemeClr val="dk1"/>
                </a:solidFill>
              </a:rPr>
              <a:t>On the first day of Elul, which is the new year for the tithing of animals.</a:t>
            </a:r>
            <a:endParaRPr>
              <a:solidFill>
                <a:schemeClr val="dk1"/>
              </a:solidFill>
            </a:endParaRPr>
          </a:p>
          <a:p>
            <a:pPr marL="0" lvl="0" indent="0" algn="l" rtl="0">
              <a:lnSpc>
                <a:spcPct val="115000"/>
              </a:lnSpc>
              <a:spcBef>
                <a:spcPts val="0"/>
              </a:spcBef>
              <a:spcAft>
                <a:spcPts val="0"/>
              </a:spcAft>
              <a:buNone/>
            </a:pPr>
            <a:r>
              <a:rPr lang="en">
                <a:solidFill>
                  <a:schemeClr val="dk1"/>
                </a:solidFill>
              </a:rPr>
              <a:t>On the first of Tishrei, which is the new year for years — for the Sabbatical years and for the Jubilee years and for the planting and for the vegetables.</a:t>
            </a:r>
            <a:endParaRPr>
              <a:solidFill>
                <a:schemeClr val="dk1"/>
              </a:solidFill>
            </a:endParaRPr>
          </a:p>
          <a:p>
            <a:pPr marL="0" lvl="0" indent="0" algn="l" rtl="0">
              <a:lnSpc>
                <a:spcPct val="115000"/>
              </a:lnSpc>
              <a:spcBef>
                <a:spcPts val="0"/>
              </a:spcBef>
              <a:spcAft>
                <a:spcPts val="0"/>
              </a:spcAft>
              <a:buNone/>
            </a:pPr>
            <a:r>
              <a:rPr lang="en">
                <a:solidFill>
                  <a:schemeClr val="dk1"/>
                </a:solidFill>
              </a:rPr>
              <a:t>On the first day of Shvat, the new year for the trees, according to the words of the House of Shammai; The House of Hillel says, on the fifteenth of Shvat.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Explain and discuss this </a:t>
            </a:r>
            <a:r>
              <a:rPr lang="en" i="1">
                <a:solidFill>
                  <a:schemeClr val="dk1"/>
                </a:solidFill>
              </a:rPr>
              <a:t>mishnah</a:t>
            </a:r>
            <a:r>
              <a:rPr lang="en">
                <a:solidFill>
                  <a:schemeClr val="dk1"/>
                </a:solidFill>
              </a:rPr>
              <a:t> line by line:</a:t>
            </a:r>
            <a:endParaRPr>
              <a:solidFill>
                <a:schemeClr val="dk1"/>
              </a:solidFill>
            </a:endParaRPr>
          </a:p>
          <a:p>
            <a:pPr marL="228600" lvl="0" indent="0" algn="l" rtl="0">
              <a:lnSpc>
                <a:spcPct val="115000"/>
              </a:lnSpc>
              <a:spcBef>
                <a:spcPts val="0"/>
              </a:spcBef>
              <a:spcAft>
                <a:spcPts val="0"/>
              </a:spcAft>
              <a:buNone/>
            </a:pPr>
            <a:r>
              <a:rPr lang="en" b="1">
                <a:solidFill>
                  <a:schemeClr val="dk1"/>
                </a:solidFill>
              </a:rPr>
              <a:t>●</a:t>
            </a:r>
            <a:r>
              <a:rPr lang="en" sz="700" b="1">
                <a:solidFill>
                  <a:schemeClr val="dk1"/>
                </a:solidFill>
                <a:latin typeface="Times New Roman"/>
                <a:ea typeface="Times New Roman"/>
                <a:cs typeface="Times New Roman"/>
                <a:sym typeface="Times New Roman"/>
              </a:rPr>
              <a:t>  	</a:t>
            </a:r>
            <a:r>
              <a:rPr lang="en" b="1">
                <a:solidFill>
                  <a:schemeClr val="dk1"/>
                </a:solidFill>
              </a:rPr>
              <a:t>“The four new years are: On the first of Nisan, the new year for the kings and for the festivals;”</a:t>
            </a:r>
            <a:endParaRPr b="1">
              <a:solidFill>
                <a:schemeClr val="dk1"/>
              </a:solidFill>
            </a:endParaRPr>
          </a:p>
          <a:p>
            <a:pPr marL="482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Nisan is the first month of the Jewish year. This date is found both in this </a:t>
            </a:r>
            <a:r>
              <a:rPr lang="en" i="1">
                <a:solidFill>
                  <a:schemeClr val="dk1"/>
                </a:solidFill>
              </a:rPr>
              <a:t>mishnah</a:t>
            </a:r>
            <a:r>
              <a:rPr lang="en">
                <a:solidFill>
                  <a:schemeClr val="dk1"/>
                </a:solidFill>
              </a:rPr>
              <a:t> and in the Torah, commanded in Exodus/</a:t>
            </a:r>
            <a:r>
              <a:rPr lang="en" i="1">
                <a:solidFill>
                  <a:schemeClr val="dk1"/>
                </a:solidFill>
              </a:rPr>
              <a:t>Shemot</a:t>
            </a:r>
            <a:r>
              <a:rPr lang="en">
                <a:solidFill>
                  <a:schemeClr val="dk1"/>
                </a:solidFill>
              </a:rPr>
              <a:t> 12:1-2: “This month shall be considered by you as the First of the Months; it is the First for you of the months of the year.” It corresponds to the Exodus from Egypt and the birth of the Israelite nation and Jewish national history. The counting of all Jewish religious festivals is thus tied to the Exodus. The reigns of Jewish kings also began on the first of Nisan.</a:t>
            </a:r>
            <a:endParaRPr>
              <a:solidFill>
                <a:schemeClr val="dk1"/>
              </a:solidFill>
            </a:endParaRPr>
          </a:p>
          <a:p>
            <a:pPr marL="482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Ask: What holiday celebrates the Exodus from Egypt and the birth of the Israelite nation, taking place in the Hebrew month of Nisan? (Passover/Pesach)</a:t>
            </a:r>
            <a:endParaRPr>
              <a:solidFill>
                <a:schemeClr val="dk1"/>
              </a:solidFill>
            </a:endParaRPr>
          </a:p>
          <a:p>
            <a:pPr marL="482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Have students locate Nisan on the calendar wheel and draw an appropriate icon, such as a crown or the splitting of the Sea of Reeds. They should also write 1 Nisan near their icon.</a:t>
            </a:r>
            <a:endParaRPr>
              <a:solidFill>
                <a:schemeClr val="dk1"/>
              </a:solidFill>
            </a:endParaRPr>
          </a:p>
          <a:p>
            <a:pPr marL="228600" lvl="0" indent="0" algn="l" rtl="0">
              <a:lnSpc>
                <a:spcPct val="115000"/>
              </a:lnSpc>
              <a:spcBef>
                <a:spcPts val="0"/>
              </a:spcBef>
              <a:spcAft>
                <a:spcPts val="0"/>
              </a:spcAft>
              <a:buNone/>
            </a:pPr>
            <a:r>
              <a:rPr lang="en" b="1">
                <a:solidFill>
                  <a:schemeClr val="dk1"/>
                </a:solidFill>
              </a:rPr>
              <a:t>●</a:t>
            </a:r>
            <a:r>
              <a:rPr lang="en" sz="700" b="1">
                <a:solidFill>
                  <a:schemeClr val="dk1"/>
                </a:solidFill>
                <a:latin typeface="Times New Roman"/>
                <a:ea typeface="Times New Roman"/>
                <a:cs typeface="Times New Roman"/>
                <a:sym typeface="Times New Roman"/>
              </a:rPr>
              <a:t>  	</a:t>
            </a:r>
            <a:r>
              <a:rPr lang="en" b="1">
                <a:solidFill>
                  <a:schemeClr val="dk1"/>
                </a:solidFill>
              </a:rPr>
              <a:t>“On the first of Elul, the new year for the tithing of animals;”</a:t>
            </a:r>
            <a:endParaRPr b="1">
              <a:solidFill>
                <a:schemeClr val="dk1"/>
              </a:solidFill>
            </a:endParaRPr>
          </a:p>
          <a:p>
            <a:pPr marL="482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Explain that the word “tithe” means “one-tenth.” In the days of the Temple, one-tenth of many things were tithed for various reasons; in this case, the tithing of one-tenth of all cattle were offered to G-d. The one-tenth for each year was determined on the first of Elul.</a:t>
            </a:r>
            <a:endParaRPr>
              <a:solidFill>
                <a:schemeClr val="dk1"/>
              </a:solidFill>
            </a:endParaRPr>
          </a:p>
          <a:p>
            <a:pPr marL="482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Explain that because we no longer have the Temple, this new year is no longer practical.</a:t>
            </a:r>
            <a:endParaRPr>
              <a:solidFill>
                <a:schemeClr val="dk1"/>
              </a:solidFill>
            </a:endParaRPr>
          </a:p>
          <a:p>
            <a:pPr marL="482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Have students locate Elul on the calendar wheel and draw an appropriate icon, such as a cow. They should also write 1 Elul near their icon.</a:t>
            </a:r>
            <a:endParaRPr>
              <a:solidFill>
                <a:schemeClr val="dk1"/>
              </a:solidFill>
            </a:endParaRPr>
          </a:p>
          <a:p>
            <a:pPr marL="292100" lvl="0" indent="0" algn="l" rtl="0">
              <a:lnSpc>
                <a:spcPct val="115000"/>
              </a:lnSpc>
              <a:spcBef>
                <a:spcPts val="0"/>
              </a:spcBef>
              <a:spcAft>
                <a:spcPts val="0"/>
              </a:spcAft>
              <a:buNone/>
            </a:pPr>
            <a:r>
              <a:rPr lang="en" b="1">
                <a:solidFill>
                  <a:schemeClr val="dk1"/>
                </a:solidFill>
              </a:rPr>
              <a:t>●</a:t>
            </a:r>
            <a:r>
              <a:rPr lang="en" sz="700" b="1">
                <a:solidFill>
                  <a:schemeClr val="dk1"/>
                </a:solidFill>
                <a:latin typeface="Times New Roman"/>
                <a:ea typeface="Times New Roman"/>
                <a:cs typeface="Times New Roman"/>
                <a:sym typeface="Times New Roman"/>
              </a:rPr>
              <a:t>  	</a:t>
            </a:r>
            <a:r>
              <a:rPr lang="en" b="1">
                <a:solidFill>
                  <a:schemeClr val="dk1"/>
                </a:solidFill>
              </a:rPr>
              <a:t>“In the first of Tishrei. On the first of Tishrei, the new year for years, for the Sabbatical years and for the Jubilee years and for the planting and for the vegetables.”</a:t>
            </a:r>
            <a:endParaRPr b="1">
              <a:solidFill>
                <a:schemeClr val="dk1"/>
              </a:solidFill>
            </a:endParaRPr>
          </a:p>
          <a:p>
            <a:pPr marL="5207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1 Tishrei is Rosh Hashanah, the Jewish new year students are most familiar with. Ask: What is the Jewish purpose of Rosh Hashanah? (We ask G-d to write us in the Book of Life and begin the Ten Days of Repentence; the last day, 10 Tishrei, is Yom Kippur, when we pray that we are sealed in the Book of Life.)</a:t>
            </a:r>
            <a:endParaRPr>
              <a:solidFill>
                <a:schemeClr val="dk1"/>
              </a:solidFill>
            </a:endParaRPr>
          </a:p>
          <a:p>
            <a:pPr marL="5207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Point out that this part of the </a:t>
            </a:r>
            <a:r>
              <a:rPr lang="en" i="1">
                <a:solidFill>
                  <a:schemeClr val="dk1"/>
                </a:solidFill>
              </a:rPr>
              <a:t>mishnah</a:t>
            </a:r>
            <a:r>
              <a:rPr lang="en">
                <a:solidFill>
                  <a:schemeClr val="dk1"/>
                </a:solidFill>
              </a:rPr>
              <a:t> is also talking about agriculture and changes in the land.</a:t>
            </a:r>
            <a:endParaRPr>
              <a:solidFill>
                <a:schemeClr val="dk1"/>
              </a:solidFill>
            </a:endParaRPr>
          </a:p>
          <a:p>
            <a:pPr marL="863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“The Sabbatical years” refers to the seventh year, during which the land must not be cultivated. It is a “year of rest” in the same way that Shabbat, the seventh day of the week, is a “day of rest.” Leviticus/</a:t>
            </a:r>
            <a:r>
              <a:rPr lang="en" i="1">
                <a:solidFill>
                  <a:schemeClr val="dk1"/>
                </a:solidFill>
              </a:rPr>
              <a:t>Vayikra</a:t>
            </a:r>
            <a:r>
              <a:rPr lang="en">
                <a:solidFill>
                  <a:schemeClr val="dk1"/>
                </a:solidFill>
              </a:rPr>
              <a:t> 25:2-5: “When you enter the land that I assign to you, the land shall observe a sabbath of the Lord. Six years you may sow your field and six years you may prune your vineyard and gather in the yield. But in the seventh year the land shall have a sabbath of complete rest, a sabbath of the Lord: you shall not sow your field or prune your vineyard…it shall be a year of complete rest for the land.” Following this, in the seventh year of the cycle, people were only allowed to gather what the land could produce on its own, without cultivating the earth.</a:t>
            </a:r>
            <a:endParaRPr>
              <a:solidFill>
                <a:schemeClr val="dk1"/>
              </a:solidFill>
            </a:endParaRPr>
          </a:p>
          <a:p>
            <a:pPr marL="863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“...and for the Jubilee years” refers to the fiftieth year, following seven seven-year cycles of Sabbatical years. In Jubilee years, all indentured (enslaved) Israelites were allowed to return to their homes and all land that was being held or leased by someone else was returned to its original owners.</a:t>
            </a:r>
            <a:endParaRPr>
              <a:solidFill>
                <a:schemeClr val="dk1"/>
              </a:solidFill>
            </a:endParaRPr>
          </a:p>
          <a:p>
            <a:pPr marL="8636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“...and for the planting and for the vegetables” refers to 1 Tishrei being the new year for figuring out the yearly tithe—in this case a 10% tax—on vegetables and grains.</a:t>
            </a:r>
            <a:endParaRPr>
              <a:solidFill>
                <a:schemeClr val="dk1"/>
              </a:solidFill>
            </a:endParaRPr>
          </a:p>
          <a:p>
            <a:pPr marL="5715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Have students locate Tishrei on the calendar wheel and draw an appropriate icon, such as a </a:t>
            </a:r>
            <a:r>
              <a:rPr lang="en" i="1">
                <a:solidFill>
                  <a:schemeClr val="dk1"/>
                </a:solidFill>
              </a:rPr>
              <a:t>shofar</a:t>
            </a:r>
            <a:r>
              <a:rPr lang="en">
                <a:solidFill>
                  <a:schemeClr val="dk1"/>
                </a:solidFill>
              </a:rPr>
              <a:t>. They should also write 1 Tishrei, Rosh Hashanah near their icon.</a:t>
            </a:r>
            <a:endParaRPr>
              <a:solidFill>
                <a:schemeClr val="dk1"/>
              </a:solidFill>
            </a:endParaRPr>
          </a:p>
          <a:p>
            <a:pPr marL="342900" lvl="0" indent="0" algn="l" rtl="0">
              <a:lnSpc>
                <a:spcPct val="115000"/>
              </a:lnSpc>
              <a:spcBef>
                <a:spcPts val="0"/>
              </a:spcBef>
              <a:spcAft>
                <a:spcPts val="0"/>
              </a:spcAft>
              <a:buNone/>
            </a:pPr>
            <a:r>
              <a:rPr lang="en" b="1">
                <a:solidFill>
                  <a:schemeClr val="dk1"/>
                </a:solidFill>
              </a:rPr>
              <a:t>●</a:t>
            </a:r>
            <a:r>
              <a:rPr lang="en" sz="700" b="1">
                <a:solidFill>
                  <a:schemeClr val="dk1"/>
                </a:solidFill>
                <a:latin typeface="Times New Roman"/>
                <a:ea typeface="Times New Roman"/>
                <a:cs typeface="Times New Roman"/>
                <a:sym typeface="Times New Roman"/>
              </a:rPr>
              <a:t>  </a:t>
            </a:r>
            <a:r>
              <a:rPr lang="en" b="1">
                <a:solidFill>
                  <a:schemeClr val="dk1"/>
                </a:solidFill>
              </a:rPr>
              <a:t>“On the first of Shvat, the new year for the trees, these are the words of the House of Shammai; The House of Hillel says, on the fifteenth thereof.”</a:t>
            </a:r>
            <a:endParaRPr b="1">
              <a:solidFill>
                <a:schemeClr val="dk1"/>
              </a:solidFill>
            </a:endParaRPr>
          </a:p>
          <a:p>
            <a:pPr marL="5969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This part of the </a:t>
            </a:r>
            <a:r>
              <a:rPr lang="en" i="1">
                <a:solidFill>
                  <a:schemeClr val="dk1"/>
                </a:solidFill>
              </a:rPr>
              <a:t>mishnah</a:t>
            </a:r>
            <a:r>
              <a:rPr lang="en">
                <a:solidFill>
                  <a:schemeClr val="dk1"/>
                </a:solidFill>
              </a:rPr>
              <a:t> refers to the holiday of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celebrated on the 15th day of the month of Shvat. Remind students that Hillel and Shammai were two great rabbis who lived about 2,000 years ago and they each had their own schools of followers (“houses”). They appear throughout the teachings of the </a:t>
            </a:r>
            <a:r>
              <a:rPr lang="en" i="1">
                <a:solidFill>
                  <a:schemeClr val="dk1"/>
                </a:solidFill>
              </a:rPr>
              <a:t>Mishnah</a:t>
            </a:r>
            <a:r>
              <a:rPr lang="en">
                <a:solidFill>
                  <a:schemeClr val="dk1"/>
                </a:solidFill>
              </a:rPr>
              <a:t> having peaceful disagreements about many Jewish practices, including, as we see here, when the new year for trees should be celebrated. Typically, we follow Hillel’s opinion, so Tu BiShvat </a:t>
            </a:r>
            <a:r>
              <a:rPr lang="en" sz="1300">
                <a:solidFill>
                  <a:schemeClr val="dk1"/>
                </a:solidFill>
                <a:latin typeface="Times New Roman"/>
                <a:ea typeface="Times New Roman"/>
                <a:cs typeface="Times New Roman"/>
                <a:sym typeface="Times New Roman"/>
              </a:rPr>
              <a:t>ט״וּ בִּשְׁבָט</a:t>
            </a:r>
            <a:r>
              <a:rPr lang="en">
                <a:solidFill>
                  <a:schemeClr val="dk1"/>
                </a:solidFill>
              </a:rPr>
              <a:t> is celebrated on 15 Shvat.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135200" y="831100"/>
            <a:ext cx="3804600" cy="2052600"/>
          </a:xfrm>
          <a:prstGeom prst="rect">
            <a:avLst/>
          </a:prstGeom>
        </p:spPr>
        <p:txBody>
          <a:bodyPr spcFirstLastPara="1" wrap="square" lIns="91425" tIns="91425" rIns="91425" bIns="91425" anchor="ctr" anchorCtr="0">
            <a:noAutofit/>
          </a:bodyPr>
          <a:lstStyle>
            <a:lvl1pPr lvl="0">
              <a:spcBef>
                <a:spcPts val="0"/>
              </a:spcBef>
              <a:spcAft>
                <a:spcPts val="0"/>
              </a:spcAft>
              <a:buClr>
                <a:srgbClr val="DDDEA5"/>
              </a:buClr>
              <a:buSzPts val="5000"/>
              <a:buNone/>
              <a:defRPr sz="5000" b="1">
                <a:solidFill>
                  <a:srgbClr val="DDDEA5"/>
                </a:solidFill>
              </a:defRPr>
            </a:lvl1pPr>
            <a:lvl2pPr lvl="1">
              <a:spcBef>
                <a:spcPts val="0"/>
              </a:spcBef>
              <a:spcAft>
                <a:spcPts val="0"/>
              </a:spcAft>
              <a:buClr>
                <a:srgbClr val="DDDEA5"/>
              </a:buClr>
              <a:buSzPts val="5000"/>
              <a:buNone/>
              <a:defRPr sz="5000">
                <a:solidFill>
                  <a:srgbClr val="DDDEA5"/>
                </a:solidFill>
              </a:defRPr>
            </a:lvl2pPr>
            <a:lvl3pPr lvl="2">
              <a:spcBef>
                <a:spcPts val="0"/>
              </a:spcBef>
              <a:spcAft>
                <a:spcPts val="0"/>
              </a:spcAft>
              <a:buClr>
                <a:srgbClr val="DDDEA5"/>
              </a:buClr>
              <a:buSzPts val="5000"/>
              <a:buNone/>
              <a:defRPr sz="5000">
                <a:solidFill>
                  <a:srgbClr val="DDDEA5"/>
                </a:solidFill>
              </a:defRPr>
            </a:lvl3pPr>
            <a:lvl4pPr lvl="3">
              <a:spcBef>
                <a:spcPts val="0"/>
              </a:spcBef>
              <a:spcAft>
                <a:spcPts val="0"/>
              </a:spcAft>
              <a:buClr>
                <a:srgbClr val="DDDEA5"/>
              </a:buClr>
              <a:buSzPts val="5000"/>
              <a:buNone/>
              <a:defRPr sz="5000">
                <a:solidFill>
                  <a:srgbClr val="DDDEA5"/>
                </a:solidFill>
              </a:defRPr>
            </a:lvl4pPr>
            <a:lvl5pPr lvl="4">
              <a:spcBef>
                <a:spcPts val="0"/>
              </a:spcBef>
              <a:spcAft>
                <a:spcPts val="0"/>
              </a:spcAft>
              <a:buClr>
                <a:srgbClr val="DDDEA5"/>
              </a:buClr>
              <a:buSzPts val="5000"/>
              <a:buNone/>
              <a:defRPr sz="5000">
                <a:solidFill>
                  <a:srgbClr val="DDDEA5"/>
                </a:solidFill>
              </a:defRPr>
            </a:lvl5pPr>
            <a:lvl6pPr lvl="5">
              <a:spcBef>
                <a:spcPts val="0"/>
              </a:spcBef>
              <a:spcAft>
                <a:spcPts val="0"/>
              </a:spcAft>
              <a:buClr>
                <a:srgbClr val="DDDEA5"/>
              </a:buClr>
              <a:buSzPts val="5000"/>
              <a:buNone/>
              <a:defRPr sz="5000">
                <a:solidFill>
                  <a:srgbClr val="DDDEA5"/>
                </a:solidFill>
              </a:defRPr>
            </a:lvl6pPr>
            <a:lvl7pPr lvl="6">
              <a:spcBef>
                <a:spcPts val="0"/>
              </a:spcBef>
              <a:spcAft>
                <a:spcPts val="0"/>
              </a:spcAft>
              <a:buClr>
                <a:srgbClr val="DDDEA5"/>
              </a:buClr>
              <a:buSzPts val="5000"/>
              <a:buNone/>
              <a:defRPr sz="5000">
                <a:solidFill>
                  <a:srgbClr val="DDDEA5"/>
                </a:solidFill>
              </a:defRPr>
            </a:lvl7pPr>
            <a:lvl8pPr lvl="7">
              <a:spcBef>
                <a:spcPts val="0"/>
              </a:spcBef>
              <a:spcAft>
                <a:spcPts val="0"/>
              </a:spcAft>
              <a:buClr>
                <a:srgbClr val="DDDEA5"/>
              </a:buClr>
              <a:buSzPts val="5000"/>
              <a:buNone/>
              <a:defRPr sz="5000">
                <a:solidFill>
                  <a:srgbClr val="DDDEA5"/>
                </a:solidFill>
              </a:defRPr>
            </a:lvl8pPr>
            <a:lvl9pPr lvl="8">
              <a:spcBef>
                <a:spcPts val="0"/>
              </a:spcBef>
              <a:spcAft>
                <a:spcPts val="0"/>
              </a:spcAft>
              <a:buClr>
                <a:srgbClr val="DDDEA5"/>
              </a:buClr>
              <a:buSzPts val="5000"/>
              <a:buNone/>
              <a:defRPr sz="5000">
                <a:solidFill>
                  <a:srgbClr val="DDDEA5"/>
                </a:solidFill>
              </a:defRPr>
            </a:lvl9pPr>
          </a:lstStyle>
          <a:p>
            <a:endParaRPr/>
          </a:p>
        </p:txBody>
      </p:sp>
      <p:sp>
        <p:nvSpPr>
          <p:cNvPr id="11" name="Google Shape;11;p2"/>
          <p:cNvSpPr txBox="1">
            <a:spLocks noGrp="1"/>
          </p:cNvSpPr>
          <p:nvPr>
            <p:ph type="subTitle" idx="1"/>
          </p:nvPr>
        </p:nvSpPr>
        <p:spPr>
          <a:xfrm>
            <a:off x="5135200" y="2996850"/>
            <a:ext cx="3476700" cy="792600"/>
          </a:xfrm>
          <a:prstGeom prst="rect">
            <a:avLst/>
          </a:prstGeom>
        </p:spPr>
        <p:txBody>
          <a:bodyPr spcFirstLastPara="1" wrap="square" lIns="91425" tIns="91425" rIns="91425" bIns="91425" anchor="ctr" anchorCtr="0">
            <a:normAutofit/>
          </a:bodyPr>
          <a:lstStyle>
            <a:lvl1pPr lvl="0">
              <a:lnSpc>
                <a:spcPct val="100000"/>
              </a:lnSpc>
              <a:spcBef>
                <a:spcPts val="0"/>
              </a:spcBef>
              <a:spcAft>
                <a:spcPts val="0"/>
              </a:spcAft>
              <a:buClr>
                <a:srgbClr val="BEDFB2"/>
              </a:buClr>
              <a:buSzPts val="2800"/>
              <a:buNone/>
              <a:defRPr sz="2800">
                <a:solidFill>
                  <a:srgbClr val="BEDFB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1962200"/>
            <a:ext cx="8520600" cy="9543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2E7438"/>
              </a:buClr>
              <a:buSzPts val="5200"/>
              <a:buNone/>
              <a:defRPr sz="5200" b="1">
                <a:solidFill>
                  <a:srgbClr val="2E7438"/>
                </a:solidFill>
              </a:defRPr>
            </a:lvl1pPr>
            <a:lvl2pPr lvl="1" algn="ctr">
              <a:spcBef>
                <a:spcPts val="0"/>
              </a:spcBef>
              <a:spcAft>
                <a:spcPts val="0"/>
              </a:spcAft>
              <a:buSzPts val="3600"/>
              <a:buNone/>
              <a:defRPr sz="3600" b="1"/>
            </a:lvl2pPr>
            <a:lvl3pPr lvl="2" algn="ctr">
              <a:spcBef>
                <a:spcPts val="0"/>
              </a:spcBef>
              <a:spcAft>
                <a:spcPts val="0"/>
              </a:spcAft>
              <a:buSzPts val="3600"/>
              <a:buNone/>
              <a:defRPr sz="3600" b="1"/>
            </a:lvl3pPr>
            <a:lvl4pPr lvl="3" algn="ctr">
              <a:spcBef>
                <a:spcPts val="0"/>
              </a:spcBef>
              <a:spcAft>
                <a:spcPts val="0"/>
              </a:spcAft>
              <a:buSzPts val="3600"/>
              <a:buNone/>
              <a:defRPr sz="3600" b="1"/>
            </a:lvl4pPr>
            <a:lvl5pPr lvl="4" algn="ctr">
              <a:spcBef>
                <a:spcPts val="0"/>
              </a:spcBef>
              <a:spcAft>
                <a:spcPts val="0"/>
              </a:spcAft>
              <a:buSzPts val="3600"/>
              <a:buNone/>
              <a:defRPr sz="3600" b="1"/>
            </a:lvl5pPr>
            <a:lvl6pPr lvl="5" algn="ctr">
              <a:spcBef>
                <a:spcPts val="0"/>
              </a:spcBef>
              <a:spcAft>
                <a:spcPts val="0"/>
              </a:spcAft>
              <a:buSzPts val="3600"/>
              <a:buNone/>
              <a:defRPr sz="3600" b="1"/>
            </a:lvl6pPr>
            <a:lvl7pPr lvl="6" algn="ctr">
              <a:spcBef>
                <a:spcPts val="0"/>
              </a:spcBef>
              <a:spcAft>
                <a:spcPts val="0"/>
              </a:spcAft>
              <a:buSzPts val="3600"/>
              <a:buNone/>
              <a:defRPr sz="3600" b="1"/>
            </a:lvl7pPr>
            <a:lvl8pPr lvl="7" algn="ctr">
              <a:spcBef>
                <a:spcPts val="0"/>
              </a:spcBef>
              <a:spcAft>
                <a:spcPts val="0"/>
              </a:spcAft>
              <a:buSzPts val="3600"/>
              <a:buNone/>
              <a:defRPr sz="3600" b="1"/>
            </a:lvl8pPr>
            <a:lvl9pPr lvl="8" algn="ctr">
              <a:spcBef>
                <a:spcPts val="0"/>
              </a:spcBef>
              <a:spcAft>
                <a:spcPts val="0"/>
              </a:spcAft>
              <a:buSzPts val="3600"/>
              <a:buNone/>
              <a:defRPr sz="3600" b="1"/>
            </a:lvl9pPr>
          </a:lstStyle>
          <a:p>
            <a:endParaRPr/>
          </a:p>
        </p:txBody>
      </p:sp>
      <p:sp>
        <p:nvSpPr>
          <p:cNvPr id="15" name="Google Shape;15;p3"/>
          <p:cNvSpPr txBox="1"/>
          <p:nvPr/>
        </p:nvSpPr>
        <p:spPr>
          <a:xfrm>
            <a:off x="318750" y="4749900"/>
            <a:ext cx="990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WELCOME</a:t>
            </a:r>
            <a:endParaRPr sz="1200" b="1">
              <a:solidFill>
                <a:schemeClr val="lt1"/>
              </a:solidFill>
            </a:endParaRPr>
          </a:p>
        </p:txBody>
      </p:sp>
      <p:sp>
        <p:nvSpPr>
          <p:cNvPr id="16" name="Google Shape;16;p3"/>
          <p:cNvSpPr txBox="1"/>
          <p:nvPr/>
        </p:nvSpPr>
        <p:spPr>
          <a:xfrm>
            <a:off x="1378814"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1</a:t>
            </a:r>
            <a:endParaRPr sz="1200" b="1">
              <a:solidFill>
                <a:schemeClr val="lt1"/>
              </a:solidFill>
            </a:endParaRPr>
          </a:p>
        </p:txBody>
      </p:sp>
      <p:sp>
        <p:nvSpPr>
          <p:cNvPr id="17" name="Google Shape;17;p3"/>
          <p:cNvSpPr txBox="1"/>
          <p:nvPr/>
        </p:nvSpPr>
        <p:spPr>
          <a:xfrm>
            <a:off x="2533979"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2</a:t>
            </a:r>
            <a:endParaRPr sz="1200" b="1">
              <a:solidFill>
                <a:schemeClr val="lt1"/>
              </a:solidFill>
            </a:endParaRPr>
          </a:p>
        </p:txBody>
      </p:sp>
      <p:sp>
        <p:nvSpPr>
          <p:cNvPr id="18" name="Google Shape;18;p3"/>
          <p:cNvSpPr txBox="1"/>
          <p:nvPr/>
        </p:nvSpPr>
        <p:spPr>
          <a:xfrm>
            <a:off x="3689143"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3</a:t>
            </a:r>
            <a:endParaRPr sz="1200" b="1">
              <a:solidFill>
                <a:schemeClr val="lt1"/>
              </a:solidFill>
            </a:endParaRPr>
          </a:p>
        </p:txBody>
      </p:sp>
      <p:sp>
        <p:nvSpPr>
          <p:cNvPr id="19" name="Google Shape;19;p3"/>
          <p:cNvSpPr txBox="1"/>
          <p:nvPr/>
        </p:nvSpPr>
        <p:spPr>
          <a:xfrm>
            <a:off x="7955500" y="4749900"/>
            <a:ext cx="910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WRAP UP</a:t>
            </a:r>
            <a:endParaRPr sz="1200" b="1">
              <a:solidFill>
                <a:schemeClr val="lt1"/>
              </a:solidFill>
            </a:endParaRPr>
          </a:p>
        </p:txBody>
      </p:sp>
      <p:sp>
        <p:nvSpPr>
          <p:cNvPr id="20" name="Google Shape;20;p3"/>
          <p:cNvSpPr txBox="1"/>
          <p:nvPr/>
        </p:nvSpPr>
        <p:spPr>
          <a:xfrm>
            <a:off x="4844307" y="4749900"/>
            <a:ext cx="731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BREAK</a:t>
            </a:r>
            <a:endParaRPr sz="1200" b="1">
              <a:solidFill>
                <a:schemeClr val="lt1"/>
              </a:solidFill>
            </a:endParaRPr>
          </a:p>
        </p:txBody>
      </p:sp>
      <p:sp>
        <p:nvSpPr>
          <p:cNvPr id="21" name="Google Shape;21;p3"/>
          <p:cNvSpPr txBox="1"/>
          <p:nvPr/>
        </p:nvSpPr>
        <p:spPr>
          <a:xfrm>
            <a:off x="5645171"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4</a:t>
            </a:r>
            <a:endParaRPr sz="1200" b="1">
              <a:solidFill>
                <a:schemeClr val="lt1"/>
              </a:solidFill>
            </a:endParaRPr>
          </a:p>
        </p:txBody>
      </p:sp>
      <p:sp>
        <p:nvSpPr>
          <p:cNvPr id="22" name="Google Shape;22;p3"/>
          <p:cNvSpPr txBox="1"/>
          <p:nvPr/>
        </p:nvSpPr>
        <p:spPr>
          <a:xfrm>
            <a:off x="6800336"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5</a:t>
            </a:r>
            <a:endParaRPr sz="1200" b="1">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00150" y="137350"/>
            <a:ext cx="64473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2E7438"/>
              </a:buClr>
              <a:buSzPts val="2800"/>
              <a:buNone/>
              <a:defRPr>
                <a:solidFill>
                  <a:srgbClr val="2E7438"/>
                </a:solidFill>
              </a:defRPr>
            </a:lvl1pPr>
            <a:lvl2pPr lvl="1">
              <a:spcBef>
                <a:spcPts val="0"/>
              </a:spcBef>
              <a:spcAft>
                <a:spcPts val="0"/>
              </a:spcAft>
              <a:buClr>
                <a:srgbClr val="2E7438"/>
              </a:buClr>
              <a:buSzPts val="2800"/>
              <a:buNone/>
              <a:defRPr>
                <a:solidFill>
                  <a:srgbClr val="2E7438"/>
                </a:solidFill>
              </a:defRPr>
            </a:lvl2pPr>
            <a:lvl3pPr lvl="2">
              <a:spcBef>
                <a:spcPts val="0"/>
              </a:spcBef>
              <a:spcAft>
                <a:spcPts val="0"/>
              </a:spcAft>
              <a:buClr>
                <a:srgbClr val="2E7438"/>
              </a:buClr>
              <a:buSzPts val="2800"/>
              <a:buNone/>
              <a:defRPr>
                <a:solidFill>
                  <a:srgbClr val="2E7438"/>
                </a:solidFill>
              </a:defRPr>
            </a:lvl3pPr>
            <a:lvl4pPr lvl="3">
              <a:spcBef>
                <a:spcPts val="0"/>
              </a:spcBef>
              <a:spcAft>
                <a:spcPts val="0"/>
              </a:spcAft>
              <a:buClr>
                <a:srgbClr val="2E7438"/>
              </a:buClr>
              <a:buSzPts val="2800"/>
              <a:buNone/>
              <a:defRPr>
                <a:solidFill>
                  <a:srgbClr val="2E7438"/>
                </a:solidFill>
              </a:defRPr>
            </a:lvl4pPr>
            <a:lvl5pPr lvl="4">
              <a:spcBef>
                <a:spcPts val="0"/>
              </a:spcBef>
              <a:spcAft>
                <a:spcPts val="0"/>
              </a:spcAft>
              <a:buClr>
                <a:srgbClr val="2E7438"/>
              </a:buClr>
              <a:buSzPts val="2800"/>
              <a:buNone/>
              <a:defRPr>
                <a:solidFill>
                  <a:srgbClr val="2E7438"/>
                </a:solidFill>
              </a:defRPr>
            </a:lvl5pPr>
            <a:lvl6pPr lvl="5">
              <a:spcBef>
                <a:spcPts val="0"/>
              </a:spcBef>
              <a:spcAft>
                <a:spcPts val="0"/>
              </a:spcAft>
              <a:buClr>
                <a:srgbClr val="2E7438"/>
              </a:buClr>
              <a:buSzPts val="2800"/>
              <a:buNone/>
              <a:defRPr>
                <a:solidFill>
                  <a:srgbClr val="2E7438"/>
                </a:solidFill>
              </a:defRPr>
            </a:lvl6pPr>
            <a:lvl7pPr lvl="6">
              <a:spcBef>
                <a:spcPts val="0"/>
              </a:spcBef>
              <a:spcAft>
                <a:spcPts val="0"/>
              </a:spcAft>
              <a:buClr>
                <a:srgbClr val="2E7438"/>
              </a:buClr>
              <a:buSzPts val="2800"/>
              <a:buNone/>
              <a:defRPr>
                <a:solidFill>
                  <a:srgbClr val="2E7438"/>
                </a:solidFill>
              </a:defRPr>
            </a:lvl7pPr>
            <a:lvl8pPr lvl="7">
              <a:spcBef>
                <a:spcPts val="0"/>
              </a:spcBef>
              <a:spcAft>
                <a:spcPts val="0"/>
              </a:spcAft>
              <a:buClr>
                <a:srgbClr val="2E7438"/>
              </a:buClr>
              <a:buSzPts val="2800"/>
              <a:buNone/>
              <a:defRPr>
                <a:solidFill>
                  <a:srgbClr val="2E7438"/>
                </a:solidFill>
              </a:defRPr>
            </a:lvl8pPr>
            <a:lvl9pPr lvl="8">
              <a:spcBef>
                <a:spcPts val="0"/>
              </a:spcBef>
              <a:spcAft>
                <a:spcPts val="0"/>
              </a:spcAft>
              <a:buClr>
                <a:srgbClr val="2E7438"/>
              </a:buClr>
              <a:buSzPts val="2800"/>
              <a:buNone/>
              <a:defRPr>
                <a:solidFill>
                  <a:srgbClr val="2E7438"/>
                </a:solidFill>
              </a:defRPr>
            </a:lvl9pPr>
          </a:lstStyle>
          <a:p>
            <a:endParaRPr/>
          </a:p>
        </p:txBody>
      </p:sp>
      <p:sp>
        <p:nvSpPr>
          <p:cNvPr id="25" name="Google Shape;25;p4"/>
          <p:cNvSpPr txBox="1">
            <a:spLocks noGrp="1"/>
          </p:cNvSpPr>
          <p:nvPr>
            <p:ph type="body" idx="1"/>
          </p:nvPr>
        </p:nvSpPr>
        <p:spPr>
          <a:xfrm>
            <a:off x="311700" y="895075"/>
            <a:ext cx="8520600" cy="3463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6" name="Google Shape;26;p4"/>
          <p:cNvSpPr txBox="1"/>
          <p:nvPr/>
        </p:nvSpPr>
        <p:spPr>
          <a:xfrm>
            <a:off x="318750" y="4749900"/>
            <a:ext cx="990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WELCOME</a:t>
            </a:r>
            <a:endParaRPr sz="1200" b="1">
              <a:solidFill>
                <a:schemeClr val="lt1"/>
              </a:solidFill>
            </a:endParaRPr>
          </a:p>
        </p:txBody>
      </p:sp>
      <p:sp>
        <p:nvSpPr>
          <p:cNvPr id="27" name="Google Shape;27;p4"/>
          <p:cNvSpPr txBox="1"/>
          <p:nvPr/>
        </p:nvSpPr>
        <p:spPr>
          <a:xfrm>
            <a:off x="1378814"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1</a:t>
            </a:r>
            <a:endParaRPr sz="1200" b="1">
              <a:solidFill>
                <a:schemeClr val="lt1"/>
              </a:solidFill>
            </a:endParaRPr>
          </a:p>
        </p:txBody>
      </p:sp>
      <p:sp>
        <p:nvSpPr>
          <p:cNvPr id="28" name="Google Shape;28;p4"/>
          <p:cNvSpPr txBox="1"/>
          <p:nvPr/>
        </p:nvSpPr>
        <p:spPr>
          <a:xfrm>
            <a:off x="2533979"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2</a:t>
            </a:r>
            <a:endParaRPr sz="1200" b="1">
              <a:solidFill>
                <a:schemeClr val="lt1"/>
              </a:solidFill>
            </a:endParaRPr>
          </a:p>
        </p:txBody>
      </p:sp>
      <p:sp>
        <p:nvSpPr>
          <p:cNvPr id="29" name="Google Shape;29;p4"/>
          <p:cNvSpPr txBox="1"/>
          <p:nvPr/>
        </p:nvSpPr>
        <p:spPr>
          <a:xfrm>
            <a:off x="3689143"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3</a:t>
            </a:r>
            <a:endParaRPr sz="1200" b="1">
              <a:solidFill>
                <a:schemeClr val="lt1"/>
              </a:solidFill>
            </a:endParaRPr>
          </a:p>
        </p:txBody>
      </p:sp>
      <p:sp>
        <p:nvSpPr>
          <p:cNvPr id="30" name="Google Shape;30;p4"/>
          <p:cNvSpPr txBox="1"/>
          <p:nvPr/>
        </p:nvSpPr>
        <p:spPr>
          <a:xfrm>
            <a:off x="7955500" y="4749900"/>
            <a:ext cx="910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WRAP UP</a:t>
            </a:r>
            <a:endParaRPr sz="1200" b="1">
              <a:solidFill>
                <a:schemeClr val="lt1"/>
              </a:solidFill>
            </a:endParaRPr>
          </a:p>
        </p:txBody>
      </p:sp>
      <p:sp>
        <p:nvSpPr>
          <p:cNvPr id="31" name="Google Shape;31;p4"/>
          <p:cNvSpPr txBox="1"/>
          <p:nvPr/>
        </p:nvSpPr>
        <p:spPr>
          <a:xfrm>
            <a:off x="4844307" y="4749900"/>
            <a:ext cx="731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BREAK</a:t>
            </a:r>
            <a:endParaRPr sz="1200" b="1">
              <a:solidFill>
                <a:schemeClr val="lt1"/>
              </a:solidFill>
            </a:endParaRPr>
          </a:p>
        </p:txBody>
      </p:sp>
      <p:sp>
        <p:nvSpPr>
          <p:cNvPr id="32" name="Google Shape;32;p4"/>
          <p:cNvSpPr txBox="1"/>
          <p:nvPr/>
        </p:nvSpPr>
        <p:spPr>
          <a:xfrm>
            <a:off x="5645171"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4</a:t>
            </a:r>
            <a:endParaRPr sz="1200" b="1">
              <a:solidFill>
                <a:schemeClr val="lt1"/>
              </a:solidFill>
            </a:endParaRPr>
          </a:p>
        </p:txBody>
      </p:sp>
      <p:sp>
        <p:nvSpPr>
          <p:cNvPr id="33" name="Google Shape;33;p4"/>
          <p:cNvSpPr txBox="1"/>
          <p:nvPr/>
        </p:nvSpPr>
        <p:spPr>
          <a:xfrm>
            <a:off x="6800336"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5</a:t>
            </a:r>
            <a:endParaRPr sz="1200" b="1">
              <a:solidFill>
                <a:schemeClr val="lt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2">
  <p:cSld name="TITLE_AND_BODY_2">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100150" y="137350"/>
            <a:ext cx="6700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E7438"/>
              </a:buClr>
              <a:buSzPts val="2800"/>
              <a:buNone/>
              <a:defRPr>
                <a:solidFill>
                  <a:srgbClr val="2E7438"/>
                </a:solidFill>
              </a:defRPr>
            </a:lvl1pPr>
            <a:lvl2pPr lvl="1" rtl="0">
              <a:spcBef>
                <a:spcPts val="0"/>
              </a:spcBef>
              <a:spcAft>
                <a:spcPts val="0"/>
              </a:spcAft>
              <a:buClr>
                <a:srgbClr val="2E7438"/>
              </a:buClr>
              <a:buSzPts val="2800"/>
              <a:buNone/>
              <a:defRPr>
                <a:solidFill>
                  <a:srgbClr val="2E7438"/>
                </a:solidFill>
              </a:defRPr>
            </a:lvl2pPr>
            <a:lvl3pPr lvl="2" rtl="0">
              <a:spcBef>
                <a:spcPts val="0"/>
              </a:spcBef>
              <a:spcAft>
                <a:spcPts val="0"/>
              </a:spcAft>
              <a:buClr>
                <a:srgbClr val="2E7438"/>
              </a:buClr>
              <a:buSzPts val="2800"/>
              <a:buNone/>
              <a:defRPr>
                <a:solidFill>
                  <a:srgbClr val="2E7438"/>
                </a:solidFill>
              </a:defRPr>
            </a:lvl3pPr>
            <a:lvl4pPr lvl="3" rtl="0">
              <a:spcBef>
                <a:spcPts val="0"/>
              </a:spcBef>
              <a:spcAft>
                <a:spcPts val="0"/>
              </a:spcAft>
              <a:buClr>
                <a:srgbClr val="2E7438"/>
              </a:buClr>
              <a:buSzPts val="2800"/>
              <a:buNone/>
              <a:defRPr>
                <a:solidFill>
                  <a:srgbClr val="2E7438"/>
                </a:solidFill>
              </a:defRPr>
            </a:lvl4pPr>
            <a:lvl5pPr lvl="4" rtl="0">
              <a:spcBef>
                <a:spcPts val="0"/>
              </a:spcBef>
              <a:spcAft>
                <a:spcPts val="0"/>
              </a:spcAft>
              <a:buClr>
                <a:srgbClr val="2E7438"/>
              </a:buClr>
              <a:buSzPts val="2800"/>
              <a:buNone/>
              <a:defRPr>
                <a:solidFill>
                  <a:srgbClr val="2E7438"/>
                </a:solidFill>
              </a:defRPr>
            </a:lvl5pPr>
            <a:lvl6pPr lvl="5" rtl="0">
              <a:spcBef>
                <a:spcPts val="0"/>
              </a:spcBef>
              <a:spcAft>
                <a:spcPts val="0"/>
              </a:spcAft>
              <a:buClr>
                <a:srgbClr val="2E7438"/>
              </a:buClr>
              <a:buSzPts val="2800"/>
              <a:buNone/>
              <a:defRPr>
                <a:solidFill>
                  <a:srgbClr val="2E7438"/>
                </a:solidFill>
              </a:defRPr>
            </a:lvl6pPr>
            <a:lvl7pPr lvl="6" rtl="0">
              <a:spcBef>
                <a:spcPts val="0"/>
              </a:spcBef>
              <a:spcAft>
                <a:spcPts val="0"/>
              </a:spcAft>
              <a:buClr>
                <a:srgbClr val="2E7438"/>
              </a:buClr>
              <a:buSzPts val="2800"/>
              <a:buNone/>
              <a:defRPr>
                <a:solidFill>
                  <a:srgbClr val="2E7438"/>
                </a:solidFill>
              </a:defRPr>
            </a:lvl7pPr>
            <a:lvl8pPr lvl="7" rtl="0">
              <a:spcBef>
                <a:spcPts val="0"/>
              </a:spcBef>
              <a:spcAft>
                <a:spcPts val="0"/>
              </a:spcAft>
              <a:buClr>
                <a:srgbClr val="2E7438"/>
              </a:buClr>
              <a:buSzPts val="2800"/>
              <a:buNone/>
              <a:defRPr>
                <a:solidFill>
                  <a:srgbClr val="2E7438"/>
                </a:solidFill>
              </a:defRPr>
            </a:lvl8pPr>
            <a:lvl9pPr lvl="8" rtl="0">
              <a:spcBef>
                <a:spcPts val="0"/>
              </a:spcBef>
              <a:spcAft>
                <a:spcPts val="0"/>
              </a:spcAft>
              <a:buClr>
                <a:srgbClr val="2E7438"/>
              </a:buClr>
              <a:buSzPts val="2800"/>
              <a:buNone/>
              <a:defRPr>
                <a:solidFill>
                  <a:srgbClr val="2E7438"/>
                </a:solidFill>
              </a:defRPr>
            </a:lvl9pPr>
          </a:lstStyle>
          <a:p>
            <a:endParaRPr/>
          </a:p>
        </p:txBody>
      </p:sp>
      <p:sp>
        <p:nvSpPr>
          <p:cNvPr id="36" name="Google Shape;36;p5"/>
          <p:cNvSpPr txBox="1">
            <a:spLocks noGrp="1"/>
          </p:cNvSpPr>
          <p:nvPr>
            <p:ph type="body" idx="1"/>
          </p:nvPr>
        </p:nvSpPr>
        <p:spPr>
          <a:xfrm>
            <a:off x="311700" y="913413"/>
            <a:ext cx="5780100" cy="3655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 name="Google Shape;37;p5"/>
          <p:cNvSpPr txBox="1"/>
          <p:nvPr/>
        </p:nvSpPr>
        <p:spPr>
          <a:xfrm>
            <a:off x="318750" y="4749900"/>
            <a:ext cx="990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WELCOME</a:t>
            </a:r>
            <a:endParaRPr sz="1200" b="1">
              <a:solidFill>
                <a:schemeClr val="lt1"/>
              </a:solidFill>
            </a:endParaRPr>
          </a:p>
        </p:txBody>
      </p:sp>
      <p:sp>
        <p:nvSpPr>
          <p:cNvPr id="38" name="Google Shape;38;p5"/>
          <p:cNvSpPr txBox="1"/>
          <p:nvPr/>
        </p:nvSpPr>
        <p:spPr>
          <a:xfrm>
            <a:off x="1378814"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1</a:t>
            </a:r>
            <a:endParaRPr sz="1200" b="1">
              <a:solidFill>
                <a:schemeClr val="lt1"/>
              </a:solidFill>
            </a:endParaRPr>
          </a:p>
        </p:txBody>
      </p:sp>
      <p:sp>
        <p:nvSpPr>
          <p:cNvPr id="39" name="Google Shape;39;p5"/>
          <p:cNvSpPr txBox="1"/>
          <p:nvPr/>
        </p:nvSpPr>
        <p:spPr>
          <a:xfrm>
            <a:off x="2533979"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2</a:t>
            </a:r>
            <a:endParaRPr sz="1200" b="1">
              <a:solidFill>
                <a:schemeClr val="lt1"/>
              </a:solidFill>
            </a:endParaRPr>
          </a:p>
        </p:txBody>
      </p:sp>
      <p:sp>
        <p:nvSpPr>
          <p:cNvPr id="40" name="Google Shape;40;p5"/>
          <p:cNvSpPr txBox="1"/>
          <p:nvPr/>
        </p:nvSpPr>
        <p:spPr>
          <a:xfrm>
            <a:off x="3689143"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3</a:t>
            </a:r>
            <a:endParaRPr sz="1200" b="1">
              <a:solidFill>
                <a:schemeClr val="lt1"/>
              </a:solidFill>
            </a:endParaRPr>
          </a:p>
        </p:txBody>
      </p:sp>
      <p:sp>
        <p:nvSpPr>
          <p:cNvPr id="41" name="Google Shape;41;p5"/>
          <p:cNvSpPr txBox="1"/>
          <p:nvPr/>
        </p:nvSpPr>
        <p:spPr>
          <a:xfrm>
            <a:off x="7955500" y="4749900"/>
            <a:ext cx="910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WRAP UP</a:t>
            </a:r>
            <a:endParaRPr sz="1200" b="1">
              <a:solidFill>
                <a:schemeClr val="lt1"/>
              </a:solidFill>
            </a:endParaRPr>
          </a:p>
        </p:txBody>
      </p:sp>
      <p:sp>
        <p:nvSpPr>
          <p:cNvPr id="42" name="Google Shape;42;p5"/>
          <p:cNvSpPr txBox="1"/>
          <p:nvPr/>
        </p:nvSpPr>
        <p:spPr>
          <a:xfrm>
            <a:off x="4844307" y="4749900"/>
            <a:ext cx="731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BREAK</a:t>
            </a:r>
            <a:endParaRPr sz="1200" b="1">
              <a:solidFill>
                <a:schemeClr val="lt1"/>
              </a:solidFill>
            </a:endParaRPr>
          </a:p>
        </p:txBody>
      </p:sp>
      <p:sp>
        <p:nvSpPr>
          <p:cNvPr id="43" name="Google Shape;43;p5"/>
          <p:cNvSpPr txBox="1"/>
          <p:nvPr/>
        </p:nvSpPr>
        <p:spPr>
          <a:xfrm>
            <a:off x="5645171"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4</a:t>
            </a:r>
            <a:endParaRPr sz="1200" b="1">
              <a:solidFill>
                <a:schemeClr val="lt1"/>
              </a:solidFill>
            </a:endParaRPr>
          </a:p>
        </p:txBody>
      </p:sp>
      <p:sp>
        <p:nvSpPr>
          <p:cNvPr id="44" name="Google Shape;44;p5"/>
          <p:cNvSpPr txBox="1"/>
          <p:nvPr/>
        </p:nvSpPr>
        <p:spPr>
          <a:xfrm>
            <a:off x="6800336"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5</a:t>
            </a:r>
            <a:endParaRPr sz="1200" b="1">
              <a:solidFill>
                <a:schemeClr val="lt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1">
  <p:cSld name="TITLE_AND_BODY_2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100150" y="137350"/>
            <a:ext cx="68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E7438"/>
              </a:buClr>
              <a:buSzPts val="2800"/>
              <a:buNone/>
              <a:defRPr>
                <a:solidFill>
                  <a:srgbClr val="2E7438"/>
                </a:solidFill>
              </a:defRPr>
            </a:lvl1pPr>
            <a:lvl2pPr lvl="1" rtl="0">
              <a:spcBef>
                <a:spcPts val="0"/>
              </a:spcBef>
              <a:spcAft>
                <a:spcPts val="0"/>
              </a:spcAft>
              <a:buClr>
                <a:srgbClr val="2E7438"/>
              </a:buClr>
              <a:buSzPts val="2800"/>
              <a:buNone/>
              <a:defRPr>
                <a:solidFill>
                  <a:srgbClr val="2E7438"/>
                </a:solidFill>
              </a:defRPr>
            </a:lvl2pPr>
            <a:lvl3pPr lvl="2" rtl="0">
              <a:spcBef>
                <a:spcPts val="0"/>
              </a:spcBef>
              <a:spcAft>
                <a:spcPts val="0"/>
              </a:spcAft>
              <a:buClr>
                <a:srgbClr val="2E7438"/>
              </a:buClr>
              <a:buSzPts val="2800"/>
              <a:buNone/>
              <a:defRPr>
                <a:solidFill>
                  <a:srgbClr val="2E7438"/>
                </a:solidFill>
              </a:defRPr>
            </a:lvl3pPr>
            <a:lvl4pPr lvl="3" rtl="0">
              <a:spcBef>
                <a:spcPts val="0"/>
              </a:spcBef>
              <a:spcAft>
                <a:spcPts val="0"/>
              </a:spcAft>
              <a:buClr>
                <a:srgbClr val="2E7438"/>
              </a:buClr>
              <a:buSzPts val="2800"/>
              <a:buNone/>
              <a:defRPr>
                <a:solidFill>
                  <a:srgbClr val="2E7438"/>
                </a:solidFill>
              </a:defRPr>
            </a:lvl4pPr>
            <a:lvl5pPr lvl="4" rtl="0">
              <a:spcBef>
                <a:spcPts val="0"/>
              </a:spcBef>
              <a:spcAft>
                <a:spcPts val="0"/>
              </a:spcAft>
              <a:buClr>
                <a:srgbClr val="2E7438"/>
              </a:buClr>
              <a:buSzPts val="2800"/>
              <a:buNone/>
              <a:defRPr>
                <a:solidFill>
                  <a:srgbClr val="2E7438"/>
                </a:solidFill>
              </a:defRPr>
            </a:lvl5pPr>
            <a:lvl6pPr lvl="5" rtl="0">
              <a:spcBef>
                <a:spcPts val="0"/>
              </a:spcBef>
              <a:spcAft>
                <a:spcPts val="0"/>
              </a:spcAft>
              <a:buClr>
                <a:srgbClr val="2E7438"/>
              </a:buClr>
              <a:buSzPts val="2800"/>
              <a:buNone/>
              <a:defRPr>
                <a:solidFill>
                  <a:srgbClr val="2E7438"/>
                </a:solidFill>
              </a:defRPr>
            </a:lvl6pPr>
            <a:lvl7pPr lvl="6" rtl="0">
              <a:spcBef>
                <a:spcPts val="0"/>
              </a:spcBef>
              <a:spcAft>
                <a:spcPts val="0"/>
              </a:spcAft>
              <a:buClr>
                <a:srgbClr val="2E7438"/>
              </a:buClr>
              <a:buSzPts val="2800"/>
              <a:buNone/>
              <a:defRPr>
                <a:solidFill>
                  <a:srgbClr val="2E7438"/>
                </a:solidFill>
              </a:defRPr>
            </a:lvl7pPr>
            <a:lvl8pPr lvl="7" rtl="0">
              <a:spcBef>
                <a:spcPts val="0"/>
              </a:spcBef>
              <a:spcAft>
                <a:spcPts val="0"/>
              </a:spcAft>
              <a:buClr>
                <a:srgbClr val="2E7438"/>
              </a:buClr>
              <a:buSzPts val="2800"/>
              <a:buNone/>
              <a:defRPr>
                <a:solidFill>
                  <a:srgbClr val="2E7438"/>
                </a:solidFill>
              </a:defRPr>
            </a:lvl8pPr>
            <a:lvl9pPr lvl="8" rtl="0">
              <a:spcBef>
                <a:spcPts val="0"/>
              </a:spcBef>
              <a:spcAft>
                <a:spcPts val="0"/>
              </a:spcAft>
              <a:buClr>
                <a:srgbClr val="2E7438"/>
              </a:buClr>
              <a:buSzPts val="2800"/>
              <a:buNone/>
              <a:defRPr>
                <a:solidFill>
                  <a:srgbClr val="2E7438"/>
                </a:solidFill>
              </a:defRPr>
            </a:lvl9pPr>
          </a:lstStyle>
          <a:p>
            <a:endParaRPr/>
          </a:p>
        </p:txBody>
      </p:sp>
      <p:sp>
        <p:nvSpPr>
          <p:cNvPr id="47" name="Google Shape;47;p6"/>
          <p:cNvSpPr txBox="1">
            <a:spLocks noGrp="1"/>
          </p:cNvSpPr>
          <p:nvPr>
            <p:ph type="body" idx="1"/>
          </p:nvPr>
        </p:nvSpPr>
        <p:spPr>
          <a:xfrm>
            <a:off x="3009550" y="903250"/>
            <a:ext cx="5823000" cy="36657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8" name="Google Shape;48;p6"/>
          <p:cNvSpPr txBox="1"/>
          <p:nvPr/>
        </p:nvSpPr>
        <p:spPr>
          <a:xfrm>
            <a:off x="318750" y="4749900"/>
            <a:ext cx="990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WELCOME</a:t>
            </a:r>
            <a:endParaRPr sz="1200" b="1">
              <a:solidFill>
                <a:schemeClr val="lt1"/>
              </a:solidFill>
            </a:endParaRPr>
          </a:p>
        </p:txBody>
      </p:sp>
      <p:sp>
        <p:nvSpPr>
          <p:cNvPr id="49" name="Google Shape;49;p6"/>
          <p:cNvSpPr txBox="1"/>
          <p:nvPr/>
        </p:nvSpPr>
        <p:spPr>
          <a:xfrm>
            <a:off x="1378814"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1</a:t>
            </a:r>
            <a:endParaRPr sz="1200" b="1">
              <a:solidFill>
                <a:schemeClr val="lt1"/>
              </a:solidFill>
            </a:endParaRPr>
          </a:p>
        </p:txBody>
      </p:sp>
      <p:sp>
        <p:nvSpPr>
          <p:cNvPr id="50" name="Google Shape;50;p6"/>
          <p:cNvSpPr txBox="1"/>
          <p:nvPr/>
        </p:nvSpPr>
        <p:spPr>
          <a:xfrm>
            <a:off x="2533979"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2</a:t>
            </a:r>
            <a:endParaRPr sz="1200" b="1">
              <a:solidFill>
                <a:schemeClr val="lt1"/>
              </a:solidFill>
            </a:endParaRPr>
          </a:p>
        </p:txBody>
      </p:sp>
      <p:sp>
        <p:nvSpPr>
          <p:cNvPr id="51" name="Google Shape;51;p6"/>
          <p:cNvSpPr txBox="1"/>
          <p:nvPr/>
        </p:nvSpPr>
        <p:spPr>
          <a:xfrm>
            <a:off x="3689143"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3</a:t>
            </a:r>
            <a:endParaRPr sz="1200" b="1">
              <a:solidFill>
                <a:schemeClr val="lt1"/>
              </a:solidFill>
            </a:endParaRPr>
          </a:p>
        </p:txBody>
      </p:sp>
      <p:sp>
        <p:nvSpPr>
          <p:cNvPr id="52" name="Google Shape;52;p6"/>
          <p:cNvSpPr txBox="1"/>
          <p:nvPr/>
        </p:nvSpPr>
        <p:spPr>
          <a:xfrm>
            <a:off x="7955500" y="4749900"/>
            <a:ext cx="910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WRAP UP</a:t>
            </a:r>
            <a:endParaRPr sz="1200" b="1">
              <a:solidFill>
                <a:schemeClr val="lt1"/>
              </a:solidFill>
            </a:endParaRPr>
          </a:p>
        </p:txBody>
      </p:sp>
      <p:sp>
        <p:nvSpPr>
          <p:cNvPr id="53" name="Google Shape;53;p6"/>
          <p:cNvSpPr txBox="1"/>
          <p:nvPr/>
        </p:nvSpPr>
        <p:spPr>
          <a:xfrm>
            <a:off x="4844307" y="4749900"/>
            <a:ext cx="731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BREAK</a:t>
            </a:r>
            <a:endParaRPr sz="1200" b="1">
              <a:solidFill>
                <a:schemeClr val="lt1"/>
              </a:solidFill>
            </a:endParaRPr>
          </a:p>
        </p:txBody>
      </p:sp>
      <p:sp>
        <p:nvSpPr>
          <p:cNvPr id="54" name="Google Shape;54;p6"/>
          <p:cNvSpPr txBox="1"/>
          <p:nvPr/>
        </p:nvSpPr>
        <p:spPr>
          <a:xfrm>
            <a:off x="5645171"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4</a:t>
            </a:r>
            <a:endParaRPr sz="1200" b="1">
              <a:solidFill>
                <a:schemeClr val="lt1"/>
              </a:solidFill>
            </a:endParaRPr>
          </a:p>
        </p:txBody>
      </p:sp>
      <p:sp>
        <p:nvSpPr>
          <p:cNvPr id="55" name="Google Shape;55;p6"/>
          <p:cNvSpPr txBox="1"/>
          <p:nvPr/>
        </p:nvSpPr>
        <p:spPr>
          <a:xfrm>
            <a:off x="6800336"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5</a:t>
            </a:r>
            <a:endParaRPr sz="1200" b="1">
              <a:solidFill>
                <a:schemeClr val="lt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_AND_BODY_1">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100150" y="137350"/>
            <a:ext cx="6579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DDDEA5"/>
              </a:buClr>
              <a:buSzPts val="2800"/>
              <a:buNone/>
              <a:defRPr>
                <a:solidFill>
                  <a:srgbClr val="DDDEA5"/>
                </a:solidFill>
              </a:defRPr>
            </a:lvl1pPr>
            <a:lvl2pPr lvl="1" rtl="0">
              <a:spcBef>
                <a:spcPts val="0"/>
              </a:spcBef>
              <a:spcAft>
                <a:spcPts val="0"/>
              </a:spcAft>
              <a:buClr>
                <a:srgbClr val="2E7438"/>
              </a:buClr>
              <a:buSzPts val="2800"/>
              <a:buNone/>
              <a:defRPr>
                <a:solidFill>
                  <a:srgbClr val="2E7438"/>
                </a:solidFill>
              </a:defRPr>
            </a:lvl2pPr>
            <a:lvl3pPr lvl="2" rtl="0">
              <a:spcBef>
                <a:spcPts val="0"/>
              </a:spcBef>
              <a:spcAft>
                <a:spcPts val="0"/>
              </a:spcAft>
              <a:buClr>
                <a:srgbClr val="2E7438"/>
              </a:buClr>
              <a:buSzPts val="2800"/>
              <a:buNone/>
              <a:defRPr>
                <a:solidFill>
                  <a:srgbClr val="2E7438"/>
                </a:solidFill>
              </a:defRPr>
            </a:lvl3pPr>
            <a:lvl4pPr lvl="3" rtl="0">
              <a:spcBef>
                <a:spcPts val="0"/>
              </a:spcBef>
              <a:spcAft>
                <a:spcPts val="0"/>
              </a:spcAft>
              <a:buClr>
                <a:srgbClr val="2E7438"/>
              </a:buClr>
              <a:buSzPts val="2800"/>
              <a:buNone/>
              <a:defRPr>
                <a:solidFill>
                  <a:srgbClr val="2E7438"/>
                </a:solidFill>
              </a:defRPr>
            </a:lvl4pPr>
            <a:lvl5pPr lvl="4" rtl="0">
              <a:spcBef>
                <a:spcPts val="0"/>
              </a:spcBef>
              <a:spcAft>
                <a:spcPts val="0"/>
              </a:spcAft>
              <a:buClr>
                <a:srgbClr val="2E7438"/>
              </a:buClr>
              <a:buSzPts val="2800"/>
              <a:buNone/>
              <a:defRPr>
                <a:solidFill>
                  <a:srgbClr val="2E7438"/>
                </a:solidFill>
              </a:defRPr>
            </a:lvl5pPr>
            <a:lvl6pPr lvl="5" rtl="0">
              <a:spcBef>
                <a:spcPts val="0"/>
              </a:spcBef>
              <a:spcAft>
                <a:spcPts val="0"/>
              </a:spcAft>
              <a:buClr>
                <a:srgbClr val="2E7438"/>
              </a:buClr>
              <a:buSzPts val="2800"/>
              <a:buNone/>
              <a:defRPr>
                <a:solidFill>
                  <a:srgbClr val="2E7438"/>
                </a:solidFill>
              </a:defRPr>
            </a:lvl6pPr>
            <a:lvl7pPr lvl="6" rtl="0">
              <a:spcBef>
                <a:spcPts val="0"/>
              </a:spcBef>
              <a:spcAft>
                <a:spcPts val="0"/>
              </a:spcAft>
              <a:buClr>
                <a:srgbClr val="2E7438"/>
              </a:buClr>
              <a:buSzPts val="2800"/>
              <a:buNone/>
              <a:defRPr>
                <a:solidFill>
                  <a:srgbClr val="2E7438"/>
                </a:solidFill>
              </a:defRPr>
            </a:lvl7pPr>
            <a:lvl8pPr lvl="7" rtl="0">
              <a:spcBef>
                <a:spcPts val="0"/>
              </a:spcBef>
              <a:spcAft>
                <a:spcPts val="0"/>
              </a:spcAft>
              <a:buClr>
                <a:srgbClr val="2E7438"/>
              </a:buClr>
              <a:buSzPts val="2800"/>
              <a:buNone/>
              <a:defRPr>
                <a:solidFill>
                  <a:srgbClr val="2E7438"/>
                </a:solidFill>
              </a:defRPr>
            </a:lvl8pPr>
            <a:lvl9pPr lvl="8" rtl="0">
              <a:spcBef>
                <a:spcPts val="0"/>
              </a:spcBef>
              <a:spcAft>
                <a:spcPts val="0"/>
              </a:spcAft>
              <a:buClr>
                <a:srgbClr val="2E7438"/>
              </a:buClr>
              <a:buSzPts val="2800"/>
              <a:buNone/>
              <a:defRPr>
                <a:solidFill>
                  <a:srgbClr val="2E7438"/>
                </a:solidFill>
              </a:defRPr>
            </a:lvl9pPr>
          </a:lstStyle>
          <a:p>
            <a:endParaRPr/>
          </a:p>
        </p:txBody>
      </p:sp>
      <p:sp>
        <p:nvSpPr>
          <p:cNvPr id="58" name="Google Shape;58;p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59" name="Google Shape;59;p7"/>
          <p:cNvSpPr txBox="1"/>
          <p:nvPr/>
        </p:nvSpPr>
        <p:spPr>
          <a:xfrm>
            <a:off x="318750" y="4749900"/>
            <a:ext cx="990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WELCOME</a:t>
            </a:r>
            <a:endParaRPr sz="1200" b="1">
              <a:solidFill>
                <a:schemeClr val="lt1"/>
              </a:solidFill>
            </a:endParaRPr>
          </a:p>
        </p:txBody>
      </p:sp>
      <p:sp>
        <p:nvSpPr>
          <p:cNvPr id="60" name="Google Shape;60;p7"/>
          <p:cNvSpPr txBox="1"/>
          <p:nvPr/>
        </p:nvSpPr>
        <p:spPr>
          <a:xfrm>
            <a:off x="1378814"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1</a:t>
            </a:r>
            <a:endParaRPr sz="1200" b="1">
              <a:solidFill>
                <a:schemeClr val="lt1"/>
              </a:solidFill>
            </a:endParaRPr>
          </a:p>
        </p:txBody>
      </p:sp>
      <p:sp>
        <p:nvSpPr>
          <p:cNvPr id="61" name="Google Shape;61;p7"/>
          <p:cNvSpPr txBox="1"/>
          <p:nvPr/>
        </p:nvSpPr>
        <p:spPr>
          <a:xfrm>
            <a:off x="2533979"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2</a:t>
            </a:r>
            <a:endParaRPr sz="1200" b="1">
              <a:solidFill>
                <a:schemeClr val="lt1"/>
              </a:solidFill>
            </a:endParaRPr>
          </a:p>
        </p:txBody>
      </p:sp>
      <p:sp>
        <p:nvSpPr>
          <p:cNvPr id="62" name="Google Shape;62;p7"/>
          <p:cNvSpPr txBox="1"/>
          <p:nvPr/>
        </p:nvSpPr>
        <p:spPr>
          <a:xfrm>
            <a:off x="3689143"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3</a:t>
            </a:r>
            <a:endParaRPr sz="1200" b="1">
              <a:solidFill>
                <a:schemeClr val="lt1"/>
              </a:solidFill>
            </a:endParaRPr>
          </a:p>
        </p:txBody>
      </p:sp>
      <p:sp>
        <p:nvSpPr>
          <p:cNvPr id="63" name="Google Shape;63;p7"/>
          <p:cNvSpPr txBox="1"/>
          <p:nvPr/>
        </p:nvSpPr>
        <p:spPr>
          <a:xfrm>
            <a:off x="7955500" y="4749900"/>
            <a:ext cx="910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WRAP UP</a:t>
            </a:r>
            <a:endParaRPr sz="1200" b="1">
              <a:solidFill>
                <a:schemeClr val="lt1"/>
              </a:solidFill>
            </a:endParaRPr>
          </a:p>
        </p:txBody>
      </p:sp>
      <p:sp>
        <p:nvSpPr>
          <p:cNvPr id="64" name="Google Shape;64;p7"/>
          <p:cNvSpPr txBox="1"/>
          <p:nvPr/>
        </p:nvSpPr>
        <p:spPr>
          <a:xfrm>
            <a:off x="4844307" y="4749900"/>
            <a:ext cx="731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BREAK</a:t>
            </a:r>
            <a:endParaRPr sz="1200" b="1">
              <a:solidFill>
                <a:schemeClr val="lt1"/>
              </a:solidFill>
            </a:endParaRPr>
          </a:p>
        </p:txBody>
      </p:sp>
      <p:sp>
        <p:nvSpPr>
          <p:cNvPr id="65" name="Google Shape;65;p7"/>
          <p:cNvSpPr txBox="1"/>
          <p:nvPr/>
        </p:nvSpPr>
        <p:spPr>
          <a:xfrm>
            <a:off x="5645171"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4</a:t>
            </a:r>
            <a:endParaRPr sz="1200" b="1">
              <a:solidFill>
                <a:schemeClr val="lt1"/>
              </a:solidFill>
            </a:endParaRPr>
          </a:p>
        </p:txBody>
      </p:sp>
      <p:sp>
        <p:nvSpPr>
          <p:cNvPr id="66" name="Google Shape;66;p7"/>
          <p:cNvSpPr txBox="1"/>
          <p:nvPr/>
        </p:nvSpPr>
        <p:spPr>
          <a:xfrm>
            <a:off x="6800336" y="4749900"/>
            <a:ext cx="108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rPr>
              <a:t>ACTIVITY 5</a:t>
            </a:r>
            <a:endParaRPr sz="1200" b="1">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aL9pok2a41o"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FKCAEmDyvtI"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cVRRiYtK0Jc"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iQ0gdPJOnu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8"/>
          <p:cNvSpPr txBox="1">
            <a:spLocks noGrp="1"/>
          </p:cNvSpPr>
          <p:nvPr>
            <p:ph type="ctrTitle"/>
          </p:nvPr>
        </p:nvSpPr>
        <p:spPr>
          <a:xfrm>
            <a:off x="5135200" y="831100"/>
            <a:ext cx="3630600" cy="205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Tu BiShvat</a:t>
            </a:r>
            <a:endParaRPr b="1"/>
          </a:p>
        </p:txBody>
      </p:sp>
      <p:sp>
        <p:nvSpPr>
          <p:cNvPr id="72" name="Google Shape;72;p8"/>
          <p:cNvSpPr txBox="1">
            <a:spLocks noGrp="1"/>
          </p:cNvSpPr>
          <p:nvPr>
            <p:ph type="subTitle" idx="1"/>
          </p:nvPr>
        </p:nvSpPr>
        <p:spPr>
          <a:xfrm>
            <a:off x="5253350" y="2091100"/>
            <a:ext cx="3476700" cy="5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solidFill>
                  <a:srgbClr val="DDDEA5"/>
                </a:solidFill>
              </a:rPr>
              <a:t>New Year for the Trees</a:t>
            </a:r>
            <a:endParaRPr sz="2400">
              <a:solidFill>
                <a:srgbClr val="DDDEA5"/>
              </a:solidFill>
            </a:endParaRPr>
          </a:p>
        </p:txBody>
      </p:sp>
      <p:sp>
        <p:nvSpPr>
          <p:cNvPr id="73" name="Google Shape;73;p8"/>
          <p:cNvSpPr txBox="1">
            <a:spLocks noGrp="1"/>
          </p:cNvSpPr>
          <p:nvPr>
            <p:ph type="subTitle" idx="1"/>
          </p:nvPr>
        </p:nvSpPr>
        <p:spPr>
          <a:xfrm>
            <a:off x="5253350" y="2594175"/>
            <a:ext cx="3476700" cy="501300"/>
          </a:xfrm>
          <a:prstGeom prst="rect">
            <a:avLst/>
          </a:prstGeom>
        </p:spPr>
        <p:txBody>
          <a:bodyPr spcFirstLastPara="1" wrap="square" lIns="91425" tIns="91425" rIns="91425" bIns="91425" anchor="ctr" anchorCtr="0">
            <a:normAutofit fontScale="85000" lnSpcReduction="20000"/>
          </a:bodyPr>
          <a:lstStyle/>
          <a:p>
            <a:pPr marL="0" lvl="0" indent="0" algn="l" rtl="0">
              <a:spcBef>
                <a:spcPts val="0"/>
              </a:spcBef>
              <a:spcAft>
                <a:spcPts val="0"/>
              </a:spcAft>
              <a:buNone/>
            </a:pPr>
            <a:r>
              <a:rPr lang="en">
                <a:solidFill>
                  <a:schemeClr val="lt1"/>
                </a:solidFill>
                <a:latin typeface="Times New Roman"/>
                <a:ea typeface="Times New Roman"/>
                <a:cs typeface="Times New Roman"/>
                <a:sym typeface="Times New Roman"/>
              </a:rPr>
              <a:t>ט״וּ בְּשְׁבָט: רֹאשׁ הַַשָׁנָה לַאִילָנוֹת</a:t>
            </a:r>
            <a:endParaRPr>
              <a:solidFill>
                <a:schemeClr val="lt1"/>
              </a:solidFill>
              <a:latin typeface="Times New Roman"/>
              <a:ea typeface="Times New Roman"/>
              <a:cs typeface="Times New Roman"/>
              <a:sym typeface="Times New Roman"/>
            </a:endParaRPr>
          </a:p>
        </p:txBody>
      </p:sp>
      <p:sp>
        <p:nvSpPr>
          <p:cNvPr id="74" name="Google Shape;74;p8"/>
          <p:cNvSpPr txBox="1">
            <a:spLocks noGrp="1"/>
          </p:cNvSpPr>
          <p:nvPr>
            <p:ph type="subTitle" idx="1"/>
          </p:nvPr>
        </p:nvSpPr>
        <p:spPr>
          <a:xfrm>
            <a:off x="5253350" y="3191450"/>
            <a:ext cx="3476700" cy="650700"/>
          </a:xfrm>
          <a:prstGeom prst="rect">
            <a:avLst/>
          </a:prstGeom>
        </p:spPr>
        <p:txBody>
          <a:bodyPr spcFirstLastPara="1" wrap="square" lIns="91425" tIns="91425" rIns="91425" bIns="91425" anchor="ctr" anchorCtr="0">
            <a:normAutofit/>
          </a:bodyPr>
          <a:lstStyle/>
          <a:p>
            <a:pPr marL="0" lvl="0" indent="0" algn="l" rtl="0">
              <a:lnSpc>
                <a:spcPct val="80000"/>
              </a:lnSpc>
              <a:spcBef>
                <a:spcPts val="0"/>
              </a:spcBef>
              <a:spcAft>
                <a:spcPts val="0"/>
              </a:spcAft>
              <a:buNone/>
            </a:pPr>
            <a:r>
              <a:rPr lang="en" sz="1500">
                <a:solidFill>
                  <a:srgbClr val="BEDFB2"/>
                </a:solidFill>
              </a:rPr>
              <a:t>Grades </a:t>
            </a:r>
            <a:r>
              <a:rPr lang="en" sz="1500"/>
              <a:t>3</a:t>
            </a:r>
            <a:r>
              <a:rPr lang="en" sz="1500">
                <a:solidFill>
                  <a:srgbClr val="BEDFB2"/>
                </a:solidFill>
              </a:rPr>
              <a:t> and </a:t>
            </a:r>
            <a:r>
              <a:rPr lang="en" sz="1500"/>
              <a:t>4</a:t>
            </a:r>
            <a:r>
              <a:rPr lang="en" sz="1500">
                <a:solidFill>
                  <a:srgbClr val="BEDFB2"/>
                </a:solidFill>
              </a:rPr>
              <a:t> • Lesson </a:t>
            </a:r>
            <a:r>
              <a:rPr lang="en" sz="1500"/>
              <a:t>1</a:t>
            </a:r>
            <a:r>
              <a:rPr lang="en" sz="1500">
                <a:solidFill>
                  <a:srgbClr val="BEDFB2"/>
                </a:solidFill>
              </a:rPr>
              <a:t> </a:t>
            </a:r>
            <a:endParaRPr sz="1500">
              <a:solidFill>
                <a:srgbClr val="BEDFB2"/>
              </a:solidFill>
            </a:endParaRPr>
          </a:p>
        </p:txBody>
      </p:sp>
      <p:pic>
        <p:nvPicPr>
          <p:cNvPr id="75" name="Google Shape;75;p8"/>
          <p:cNvPicPr preferRelativeResize="0"/>
          <p:nvPr/>
        </p:nvPicPr>
        <p:blipFill>
          <a:blip r:embed="rId3">
            <a:alphaModFix/>
          </a:blip>
          <a:stretch>
            <a:fillRect/>
          </a:stretch>
        </p:blipFill>
        <p:spPr>
          <a:xfrm>
            <a:off x="864078" y="1292025"/>
            <a:ext cx="580747" cy="501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7"/>
          <p:cNvSpPr txBox="1">
            <a:spLocks noGrp="1"/>
          </p:cNvSpPr>
          <p:nvPr>
            <p:ph type="body" idx="1"/>
          </p:nvPr>
        </p:nvSpPr>
        <p:spPr>
          <a:xfrm>
            <a:off x="311700" y="1519925"/>
            <a:ext cx="4580100" cy="2143200"/>
          </a:xfrm>
          <a:prstGeom prst="rect">
            <a:avLst/>
          </a:prstGeom>
        </p:spPr>
        <p:txBody>
          <a:bodyPr spcFirstLastPara="1" wrap="square" lIns="91425" tIns="91425" rIns="91425" bIns="91425" anchor="t" anchorCtr="0">
            <a:normAutofit lnSpcReduction="10000"/>
          </a:bodyPr>
          <a:lstStyle/>
          <a:p>
            <a:pPr marL="0" lvl="0" indent="0" algn="l" rtl="0">
              <a:spcBef>
                <a:spcPts val="1200"/>
              </a:spcBef>
              <a:spcAft>
                <a:spcPts val="0"/>
              </a:spcAft>
              <a:buNone/>
            </a:pPr>
            <a:r>
              <a:rPr lang="en">
                <a:solidFill>
                  <a:schemeClr val="dk1"/>
                </a:solidFill>
              </a:rPr>
              <a:t>On the first of Nisan, the new year for the kings and for the festivals;”</a:t>
            </a:r>
            <a:endParaRPr>
              <a:solidFill>
                <a:schemeClr val="dk1"/>
              </a:solidFill>
            </a:endParaRPr>
          </a:p>
          <a:p>
            <a:pPr marL="0" lvl="0" indent="0" algn="l" rtl="0">
              <a:spcBef>
                <a:spcPts val="1200"/>
              </a:spcBef>
              <a:spcAft>
                <a:spcPts val="1000"/>
              </a:spcAft>
              <a:buNone/>
            </a:pPr>
            <a:r>
              <a:rPr lang="en" sz="1800">
                <a:solidFill>
                  <a:srgbClr val="2E7438"/>
                </a:solidFill>
              </a:rPr>
              <a:t>Locate Nisan on the calendar wheel and draw an appropriate icon, such as a crown or the splitting of the Sea of Reeds.  Write 1 Nisan near the icon.</a:t>
            </a:r>
            <a:endParaRPr/>
          </a:p>
        </p:txBody>
      </p:sp>
      <p:pic>
        <p:nvPicPr>
          <p:cNvPr id="144" name="Google Shape;144;p17"/>
          <p:cNvPicPr preferRelativeResize="0"/>
          <p:nvPr/>
        </p:nvPicPr>
        <p:blipFill>
          <a:blip r:embed="rId3">
            <a:alphaModFix/>
          </a:blip>
          <a:stretch>
            <a:fillRect/>
          </a:stretch>
        </p:blipFill>
        <p:spPr>
          <a:xfrm>
            <a:off x="5464475" y="891000"/>
            <a:ext cx="3425799" cy="3425799"/>
          </a:xfrm>
          <a:prstGeom prst="rect">
            <a:avLst/>
          </a:prstGeom>
          <a:noFill/>
          <a:ln>
            <a:noFill/>
          </a:ln>
        </p:spPr>
      </p:pic>
      <p:sp>
        <p:nvSpPr>
          <p:cNvPr id="145" name="Google Shape;145;p17"/>
          <p:cNvSpPr txBox="1">
            <a:spLocks noGrp="1"/>
          </p:cNvSpPr>
          <p:nvPr>
            <p:ph type="title"/>
          </p:nvPr>
        </p:nvSpPr>
        <p:spPr>
          <a:xfrm>
            <a:off x="100150" y="137350"/>
            <a:ext cx="644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Four New Years Each Year!</a:t>
            </a:r>
            <a:endParaRPr/>
          </a:p>
        </p:txBody>
      </p:sp>
      <p:sp>
        <p:nvSpPr>
          <p:cNvPr id="146" name="Google Shape;146;p17"/>
          <p:cNvSpPr/>
          <p:nvPr/>
        </p:nvSpPr>
        <p:spPr>
          <a:xfrm>
            <a:off x="2590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8"/>
          <p:cNvSpPr txBox="1">
            <a:spLocks noGrp="1"/>
          </p:cNvSpPr>
          <p:nvPr>
            <p:ph type="body" idx="1"/>
          </p:nvPr>
        </p:nvSpPr>
        <p:spPr>
          <a:xfrm>
            <a:off x="311700" y="1504675"/>
            <a:ext cx="4410000" cy="1792200"/>
          </a:xfrm>
          <a:prstGeom prst="rect">
            <a:avLst/>
          </a:prstGeom>
        </p:spPr>
        <p:txBody>
          <a:bodyPr spcFirstLastPara="1" wrap="square" lIns="91425" tIns="91425" rIns="91425" bIns="91425" anchor="t" anchorCtr="0">
            <a:normAutofit lnSpcReduction="10000"/>
          </a:bodyPr>
          <a:lstStyle/>
          <a:p>
            <a:pPr marL="0" lvl="0" indent="0" algn="l" rtl="0">
              <a:spcBef>
                <a:spcPts val="1200"/>
              </a:spcBef>
              <a:spcAft>
                <a:spcPts val="0"/>
              </a:spcAft>
              <a:buNone/>
            </a:pPr>
            <a:r>
              <a:rPr lang="en">
                <a:solidFill>
                  <a:schemeClr val="dk1"/>
                </a:solidFill>
              </a:rPr>
              <a:t>“On the first of Elul, the new year for the tithing of animals;”</a:t>
            </a:r>
            <a:endParaRPr>
              <a:solidFill>
                <a:schemeClr val="dk1"/>
              </a:solidFill>
            </a:endParaRPr>
          </a:p>
          <a:p>
            <a:pPr marL="0" lvl="0" indent="0" algn="l" rtl="0">
              <a:spcBef>
                <a:spcPts val="1200"/>
              </a:spcBef>
              <a:spcAft>
                <a:spcPts val="1000"/>
              </a:spcAft>
              <a:buNone/>
            </a:pPr>
            <a:r>
              <a:rPr lang="en" sz="1800">
                <a:solidFill>
                  <a:srgbClr val="2E7438"/>
                </a:solidFill>
              </a:rPr>
              <a:t>Locate Elul on the calendar wheel and draw an appropriate icon, such as a cow. Write 1 Elul near the icon</a:t>
            </a:r>
            <a:r>
              <a:rPr lang="en">
                <a:solidFill>
                  <a:schemeClr val="dk1"/>
                </a:solidFill>
              </a:rPr>
              <a:t>.</a:t>
            </a:r>
            <a:endParaRPr/>
          </a:p>
        </p:txBody>
      </p:sp>
      <p:grpSp>
        <p:nvGrpSpPr>
          <p:cNvPr id="152" name="Google Shape;152;p18"/>
          <p:cNvGrpSpPr/>
          <p:nvPr/>
        </p:nvGrpSpPr>
        <p:grpSpPr>
          <a:xfrm>
            <a:off x="5464475" y="891000"/>
            <a:ext cx="3425799" cy="3425799"/>
            <a:chOff x="5464475" y="891000"/>
            <a:chExt cx="3425799" cy="3425799"/>
          </a:xfrm>
        </p:grpSpPr>
        <p:pic>
          <p:nvPicPr>
            <p:cNvPr id="153" name="Google Shape;153;p18"/>
            <p:cNvPicPr preferRelativeResize="0"/>
            <p:nvPr/>
          </p:nvPicPr>
          <p:blipFill>
            <a:blip r:embed="rId3">
              <a:alphaModFix/>
            </a:blip>
            <a:stretch>
              <a:fillRect/>
            </a:stretch>
          </p:blipFill>
          <p:spPr>
            <a:xfrm>
              <a:off x="5464475" y="891000"/>
              <a:ext cx="3425799" cy="3425799"/>
            </a:xfrm>
            <a:prstGeom prst="rect">
              <a:avLst/>
            </a:prstGeom>
            <a:noFill/>
            <a:ln>
              <a:noFill/>
            </a:ln>
          </p:spPr>
        </p:pic>
        <p:pic>
          <p:nvPicPr>
            <p:cNvPr id="154" name="Google Shape;154;p18"/>
            <p:cNvPicPr preferRelativeResize="0"/>
            <p:nvPr/>
          </p:nvPicPr>
          <p:blipFill>
            <a:blip r:embed="rId4">
              <a:alphaModFix/>
            </a:blip>
            <a:stretch>
              <a:fillRect/>
            </a:stretch>
          </p:blipFill>
          <p:spPr>
            <a:xfrm>
              <a:off x="6979076" y="1403825"/>
              <a:ext cx="396599" cy="344949"/>
            </a:xfrm>
            <a:prstGeom prst="rect">
              <a:avLst/>
            </a:prstGeom>
            <a:noFill/>
            <a:ln>
              <a:noFill/>
            </a:ln>
          </p:spPr>
        </p:pic>
      </p:grpSp>
      <p:sp>
        <p:nvSpPr>
          <p:cNvPr id="155" name="Google Shape;155;p18"/>
          <p:cNvSpPr txBox="1">
            <a:spLocks noGrp="1"/>
          </p:cNvSpPr>
          <p:nvPr>
            <p:ph type="title"/>
          </p:nvPr>
        </p:nvSpPr>
        <p:spPr>
          <a:xfrm>
            <a:off x="100150" y="137350"/>
            <a:ext cx="644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Four New Years Each Year!</a:t>
            </a:r>
            <a:endParaRPr/>
          </a:p>
        </p:txBody>
      </p:sp>
      <p:sp>
        <p:nvSpPr>
          <p:cNvPr id="156" name="Google Shape;156;p18"/>
          <p:cNvSpPr/>
          <p:nvPr/>
        </p:nvSpPr>
        <p:spPr>
          <a:xfrm>
            <a:off x="2590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9"/>
          <p:cNvSpPr txBox="1">
            <a:spLocks noGrp="1"/>
          </p:cNvSpPr>
          <p:nvPr>
            <p:ph type="body" idx="1"/>
          </p:nvPr>
        </p:nvSpPr>
        <p:spPr>
          <a:xfrm>
            <a:off x="311700" y="1329200"/>
            <a:ext cx="4600500" cy="2631900"/>
          </a:xfrm>
          <a:prstGeom prst="rect">
            <a:avLst/>
          </a:prstGeom>
        </p:spPr>
        <p:txBody>
          <a:bodyPr spcFirstLastPara="1" wrap="square" lIns="91425" tIns="91425" rIns="91425" bIns="91425" anchor="t" anchorCtr="0">
            <a:normAutofit lnSpcReduction="10000"/>
          </a:bodyPr>
          <a:lstStyle/>
          <a:p>
            <a:pPr marL="0" lvl="0" indent="0" algn="l" rtl="0">
              <a:spcBef>
                <a:spcPts val="1100"/>
              </a:spcBef>
              <a:spcAft>
                <a:spcPts val="0"/>
              </a:spcAft>
              <a:buNone/>
            </a:pPr>
            <a:r>
              <a:rPr lang="en">
                <a:solidFill>
                  <a:schemeClr val="dk1"/>
                </a:solidFill>
              </a:rPr>
              <a:t>The first of Tishrei, the new year for years, for the Sabbatical years and for the Jubilee years and for the planting and for the vegetables.</a:t>
            </a:r>
            <a:endParaRPr>
              <a:solidFill>
                <a:schemeClr val="dk1"/>
              </a:solidFill>
            </a:endParaRPr>
          </a:p>
          <a:p>
            <a:pPr marL="0" lvl="0" indent="0" algn="l" rtl="0">
              <a:spcBef>
                <a:spcPts val="1200"/>
              </a:spcBef>
              <a:spcAft>
                <a:spcPts val="1000"/>
              </a:spcAft>
              <a:buNone/>
            </a:pPr>
            <a:r>
              <a:rPr lang="en" sz="1800">
                <a:solidFill>
                  <a:srgbClr val="2E7438"/>
                </a:solidFill>
              </a:rPr>
              <a:t>Locate Tishrei on the calendar wheel and draw an appropriate icon, such as a shofar. Write 1 Tishrei, Rosh Hashanah near their icon.</a:t>
            </a:r>
            <a:endParaRPr/>
          </a:p>
        </p:txBody>
      </p:sp>
      <p:grpSp>
        <p:nvGrpSpPr>
          <p:cNvPr id="162" name="Google Shape;162;p19"/>
          <p:cNvGrpSpPr/>
          <p:nvPr/>
        </p:nvGrpSpPr>
        <p:grpSpPr>
          <a:xfrm>
            <a:off x="5464475" y="891000"/>
            <a:ext cx="3425799" cy="3425799"/>
            <a:chOff x="5464475" y="891000"/>
            <a:chExt cx="3425799" cy="3425799"/>
          </a:xfrm>
        </p:grpSpPr>
        <p:grpSp>
          <p:nvGrpSpPr>
            <p:cNvPr id="163" name="Google Shape;163;p19"/>
            <p:cNvGrpSpPr/>
            <p:nvPr/>
          </p:nvGrpSpPr>
          <p:grpSpPr>
            <a:xfrm>
              <a:off x="5464475" y="891000"/>
              <a:ext cx="3425799" cy="3425799"/>
              <a:chOff x="5464475" y="891000"/>
              <a:chExt cx="3425799" cy="3425799"/>
            </a:xfrm>
          </p:grpSpPr>
          <p:pic>
            <p:nvPicPr>
              <p:cNvPr id="164" name="Google Shape;164;p19"/>
              <p:cNvPicPr preferRelativeResize="0"/>
              <p:nvPr/>
            </p:nvPicPr>
            <p:blipFill>
              <a:blip r:embed="rId3">
                <a:alphaModFix/>
              </a:blip>
              <a:stretch>
                <a:fillRect/>
              </a:stretch>
            </p:blipFill>
            <p:spPr>
              <a:xfrm>
                <a:off x="5464475" y="891000"/>
                <a:ext cx="3425799" cy="3425799"/>
              </a:xfrm>
              <a:prstGeom prst="rect">
                <a:avLst/>
              </a:prstGeom>
              <a:noFill/>
              <a:ln>
                <a:noFill/>
              </a:ln>
            </p:spPr>
          </p:pic>
          <p:pic>
            <p:nvPicPr>
              <p:cNvPr id="165" name="Google Shape;165;p19"/>
              <p:cNvPicPr preferRelativeResize="0"/>
              <p:nvPr/>
            </p:nvPicPr>
            <p:blipFill>
              <a:blip r:embed="rId4">
                <a:alphaModFix/>
              </a:blip>
              <a:stretch>
                <a:fillRect/>
              </a:stretch>
            </p:blipFill>
            <p:spPr>
              <a:xfrm>
                <a:off x="6979076" y="1403825"/>
                <a:ext cx="396599" cy="344949"/>
              </a:xfrm>
              <a:prstGeom prst="rect">
                <a:avLst/>
              </a:prstGeom>
              <a:noFill/>
              <a:ln>
                <a:noFill/>
              </a:ln>
            </p:spPr>
          </p:pic>
        </p:grpSp>
        <p:pic>
          <p:nvPicPr>
            <p:cNvPr id="166" name="Google Shape;166;p19"/>
            <p:cNvPicPr preferRelativeResize="0"/>
            <p:nvPr/>
          </p:nvPicPr>
          <p:blipFill>
            <a:blip r:embed="rId5">
              <a:alphaModFix/>
            </a:blip>
            <a:stretch>
              <a:fillRect/>
            </a:stretch>
          </p:blipFill>
          <p:spPr>
            <a:xfrm>
              <a:off x="7481825" y="3329075"/>
              <a:ext cx="380444" cy="354000"/>
            </a:xfrm>
            <a:prstGeom prst="rect">
              <a:avLst/>
            </a:prstGeom>
            <a:noFill/>
            <a:ln>
              <a:noFill/>
            </a:ln>
          </p:spPr>
        </p:pic>
      </p:grpSp>
      <p:sp>
        <p:nvSpPr>
          <p:cNvPr id="167" name="Google Shape;167;p19"/>
          <p:cNvSpPr txBox="1">
            <a:spLocks noGrp="1"/>
          </p:cNvSpPr>
          <p:nvPr>
            <p:ph type="title"/>
          </p:nvPr>
        </p:nvSpPr>
        <p:spPr>
          <a:xfrm>
            <a:off x="100150" y="137350"/>
            <a:ext cx="644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Four New Years Each Year!</a:t>
            </a:r>
            <a:endParaRPr/>
          </a:p>
        </p:txBody>
      </p:sp>
      <p:sp>
        <p:nvSpPr>
          <p:cNvPr id="168" name="Google Shape;168;p19"/>
          <p:cNvSpPr/>
          <p:nvPr/>
        </p:nvSpPr>
        <p:spPr>
          <a:xfrm>
            <a:off x="2590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0"/>
          <p:cNvSpPr txBox="1">
            <a:spLocks noGrp="1"/>
          </p:cNvSpPr>
          <p:nvPr>
            <p:ph type="title"/>
          </p:nvPr>
        </p:nvSpPr>
        <p:spPr>
          <a:xfrm>
            <a:off x="100150" y="137350"/>
            <a:ext cx="644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Four New Years Each Year!</a:t>
            </a:r>
            <a:endParaRPr/>
          </a:p>
        </p:txBody>
      </p:sp>
      <p:sp>
        <p:nvSpPr>
          <p:cNvPr id="174" name="Google Shape;174;p20"/>
          <p:cNvSpPr/>
          <p:nvPr/>
        </p:nvSpPr>
        <p:spPr>
          <a:xfrm>
            <a:off x="2590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 name="Google Shape;175;p20"/>
          <p:cNvSpPr txBox="1"/>
          <p:nvPr/>
        </p:nvSpPr>
        <p:spPr>
          <a:xfrm>
            <a:off x="482825" y="3118750"/>
            <a:ext cx="3895800" cy="73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2E7438"/>
                </a:solidFill>
              </a:rPr>
              <a:t>Locate Shvat on the calendar wheel and draw an appropriate icon</a:t>
            </a:r>
            <a:endParaRPr sz="1800">
              <a:solidFill>
                <a:srgbClr val="2E7438"/>
              </a:solidFill>
            </a:endParaRPr>
          </a:p>
        </p:txBody>
      </p:sp>
      <p:grpSp>
        <p:nvGrpSpPr>
          <p:cNvPr id="176" name="Google Shape;176;p20"/>
          <p:cNvGrpSpPr/>
          <p:nvPr/>
        </p:nvGrpSpPr>
        <p:grpSpPr>
          <a:xfrm>
            <a:off x="4975445" y="710025"/>
            <a:ext cx="3895819" cy="3602228"/>
            <a:chOff x="5464475" y="891000"/>
            <a:chExt cx="3425799" cy="3425799"/>
          </a:xfrm>
        </p:grpSpPr>
        <p:grpSp>
          <p:nvGrpSpPr>
            <p:cNvPr id="177" name="Google Shape;177;p20"/>
            <p:cNvGrpSpPr/>
            <p:nvPr/>
          </p:nvGrpSpPr>
          <p:grpSpPr>
            <a:xfrm>
              <a:off x="5464475" y="891000"/>
              <a:ext cx="3425799" cy="3425799"/>
              <a:chOff x="5464475" y="891000"/>
              <a:chExt cx="3425799" cy="3425799"/>
            </a:xfrm>
          </p:grpSpPr>
          <p:pic>
            <p:nvPicPr>
              <p:cNvPr id="178" name="Google Shape;178;p20"/>
              <p:cNvPicPr preferRelativeResize="0"/>
              <p:nvPr/>
            </p:nvPicPr>
            <p:blipFill>
              <a:blip r:embed="rId3">
                <a:alphaModFix/>
              </a:blip>
              <a:stretch>
                <a:fillRect/>
              </a:stretch>
            </p:blipFill>
            <p:spPr>
              <a:xfrm>
                <a:off x="5464475" y="891000"/>
                <a:ext cx="3425799" cy="3425799"/>
              </a:xfrm>
              <a:prstGeom prst="rect">
                <a:avLst/>
              </a:prstGeom>
              <a:noFill/>
              <a:ln>
                <a:noFill/>
              </a:ln>
            </p:spPr>
          </p:pic>
          <p:pic>
            <p:nvPicPr>
              <p:cNvPr id="179" name="Google Shape;179;p20"/>
              <p:cNvPicPr preferRelativeResize="0"/>
              <p:nvPr/>
            </p:nvPicPr>
            <p:blipFill>
              <a:blip r:embed="rId4">
                <a:alphaModFix/>
              </a:blip>
              <a:stretch>
                <a:fillRect/>
              </a:stretch>
            </p:blipFill>
            <p:spPr>
              <a:xfrm>
                <a:off x="6979076" y="1403825"/>
                <a:ext cx="396599" cy="344949"/>
              </a:xfrm>
              <a:prstGeom prst="rect">
                <a:avLst/>
              </a:prstGeom>
              <a:noFill/>
              <a:ln>
                <a:noFill/>
              </a:ln>
            </p:spPr>
          </p:pic>
        </p:grpSp>
        <p:pic>
          <p:nvPicPr>
            <p:cNvPr id="180" name="Google Shape;180;p20"/>
            <p:cNvPicPr preferRelativeResize="0"/>
            <p:nvPr/>
          </p:nvPicPr>
          <p:blipFill>
            <a:blip r:embed="rId5">
              <a:alphaModFix/>
            </a:blip>
            <a:stretch>
              <a:fillRect/>
            </a:stretch>
          </p:blipFill>
          <p:spPr>
            <a:xfrm>
              <a:off x="7481825" y="3329075"/>
              <a:ext cx="380444" cy="354000"/>
            </a:xfrm>
            <a:prstGeom prst="rect">
              <a:avLst/>
            </a:prstGeom>
            <a:noFill/>
            <a:ln>
              <a:noFill/>
            </a:ln>
          </p:spPr>
        </p:pic>
      </p:grpSp>
      <p:pic>
        <p:nvPicPr>
          <p:cNvPr id="181" name="Google Shape;181;p20"/>
          <p:cNvPicPr preferRelativeResize="0"/>
          <p:nvPr/>
        </p:nvPicPr>
        <p:blipFill>
          <a:blip r:embed="rId6">
            <a:alphaModFix/>
          </a:blip>
          <a:stretch>
            <a:fillRect/>
          </a:stretch>
        </p:blipFill>
        <p:spPr>
          <a:xfrm>
            <a:off x="6688010" y="3368173"/>
            <a:ext cx="470725" cy="470750"/>
          </a:xfrm>
          <a:prstGeom prst="rect">
            <a:avLst/>
          </a:prstGeom>
          <a:noFill/>
          <a:ln>
            <a:noFill/>
          </a:ln>
        </p:spPr>
      </p:pic>
      <p:sp>
        <p:nvSpPr>
          <p:cNvPr id="182" name="Google Shape;182;p20"/>
          <p:cNvSpPr txBox="1"/>
          <p:nvPr/>
        </p:nvSpPr>
        <p:spPr>
          <a:xfrm>
            <a:off x="482825" y="1224600"/>
            <a:ext cx="3895800" cy="173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800">
                <a:solidFill>
                  <a:schemeClr val="dk1"/>
                </a:solidFill>
              </a:rPr>
              <a:t>“On the first of Shvat, the new year for the trees, these are the words of the House of Shammai; The House of Hillel says, on the fifteenth thereof.”</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1"/>
          <p:cNvSpPr txBox="1">
            <a:spLocks noGrp="1"/>
          </p:cNvSpPr>
          <p:nvPr>
            <p:ph type="title"/>
          </p:nvPr>
        </p:nvSpPr>
        <p:spPr>
          <a:xfrm>
            <a:off x="100150" y="137350"/>
            <a:ext cx="644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Four New Years Each Year!</a:t>
            </a:r>
            <a:endParaRPr/>
          </a:p>
        </p:txBody>
      </p:sp>
      <p:sp>
        <p:nvSpPr>
          <p:cNvPr id="188" name="Google Shape;188;p21"/>
          <p:cNvSpPr/>
          <p:nvPr/>
        </p:nvSpPr>
        <p:spPr>
          <a:xfrm>
            <a:off x="2590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9" name="Google Shape;189;p21">
            <a:hlinkClick r:id="rId3"/>
          </p:cNvPr>
          <p:cNvPicPr preferRelativeResize="0"/>
          <p:nvPr/>
        </p:nvPicPr>
        <p:blipFill>
          <a:blip r:embed="rId4">
            <a:alphaModFix/>
          </a:blip>
          <a:stretch>
            <a:fillRect/>
          </a:stretch>
        </p:blipFill>
        <p:spPr>
          <a:xfrm>
            <a:off x="1595550" y="1016676"/>
            <a:ext cx="5775969" cy="3182350"/>
          </a:xfrm>
          <a:prstGeom prst="rect">
            <a:avLst/>
          </a:prstGeom>
          <a:noFill/>
          <a:ln>
            <a:noFill/>
          </a:ln>
        </p:spPr>
      </p:pic>
      <p:pic>
        <p:nvPicPr>
          <p:cNvPr id="190" name="Google Shape;190;p21">
            <a:hlinkClick r:id="rId3"/>
          </p:cNvPr>
          <p:cNvPicPr preferRelativeResize="0"/>
          <p:nvPr/>
        </p:nvPicPr>
        <p:blipFill>
          <a:blip r:embed="rId5">
            <a:alphaModFix amt="92000"/>
          </a:blip>
          <a:stretch>
            <a:fillRect/>
          </a:stretch>
        </p:blipFill>
        <p:spPr>
          <a:xfrm>
            <a:off x="4050785" y="2236942"/>
            <a:ext cx="865499" cy="86255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2"/>
          <p:cNvSpPr txBox="1">
            <a:spLocks noGrp="1"/>
          </p:cNvSpPr>
          <p:nvPr>
            <p:ph type="title"/>
          </p:nvPr>
        </p:nvSpPr>
        <p:spPr>
          <a:xfrm>
            <a:off x="100150" y="137350"/>
            <a:ext cx="5543100" cy="7539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a:t>What Does the Name Tu BiShvat </a:t>
            </a:r>
            <a:r>
              <a:rPr lang="en" sz="3000">
                <a:latin typeface="Times New Roman"/>
                <a:ea typeface="Times New Roman"/>
                <a:cs typeface="Times New Roman"/>
                <a:sym typeface="Times New Roman"/>
              </a:rPr>
              <a:t>ט״וּ בִּשְׁבָט</a:t>
            </a:r>
            <a:r>
              <a:rPr lang="en"/>
              <a:t> mean? </a:t>
            </a:r>
            <a:endParaRPr/>
          </a:p>
        </p:txBody>
      </p:sp>
      <p:sp>
        <p:nvSpPr>
          <p:cNvPr id="196" name="Google Shape;196;p22"/>
          <p:cNvSpPr/>
          <p:nvPr/>
        </p:nvSpPr>
        <p:spPr>
          <a:xfrm>
            <a:off x="3733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 name="Google Shape;197;p22"/>
          <p:cNvSpPr txBox="1"/>
          <p:nvPr/>
        </p:nvSpPr>
        <p:spPr>
          <a:xfrm>
            <a:off x="1219225" y="1557450"/>
            <a:ext cx="6615300" cy="232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300">
                <a:solidFill>
                  <a:schemeClr val="dk1"/>
                </a:solidFill>
              </a:rPr>
              <a:t>Tu BiShvat </a:t>
            </a:r>
            <a:r>
              <a:rPr lang="en" sz="2500">
                <a:solidFill>
                  <a:schemeClr val="dk1"/>
                </a:solidFill>
                <a:latin typeface="Times New Roman"/>
                <a:ea typeface="Times New Roman"/>
                <a:cs typeface="Times New Roman"/>
                <a:sym typeface="Times New Roman"/>
              </a:rPr>
              <a:t>ט״וּ בִּשְׁבָט</a:t>
            </a:r>
            <a:r>
              <a:rPr lang="en" sz="2300">
                <a:solidFill>
                  <a:schemeClr val="dk1"/>
                </a:solidFill>
              </a:rPr>
              <a:t> is made up of three parts: </a:t>
            </a:r>
            <a:r>
              <a:rPr lang="en" sz="2300" b="1">
                <a:solidFill>
                  <a:srgbClr val="2E7438"/>
                </a:solidFill>
              </a:rPr>
              <a:t>Tu</a:t>
            </a:r>
            <a:r>
              <a:rPr lang="en" sz="2300">
                <a:solidFill>
                  <a:schemeClr val="dk1"/>
                </a:solidFill>
              </a:rPr>
              <a:t>, </a:t>
            </a:r>
            <a:r>
              <a:rPr lang="en" sz="2300" b="1">
                <a:solidFill>
                  <a:srgbClr val="2E7438"/>
                </a:solidFill>
              </a:rPr>
              <a:t>Bi</a:t>
            </a:r>
            <a:r>
              <a:rPr lang="en" sz="2300">
                <a:solidFill>
                  <a:schemeClr val="dk1"/>
                </a:solidFill>
              </a:rPr>
              <a:t>, and </a:t>
            </a:r>
            <a:r>
              <a:rPr lang="en" sz="2300" b="1">
                <a:solidFill>
                  <a:srgbClr val="2E7438"/>
                </a:solidFill>
              </a:rPr>
              <a:t>Shvat</a:t>
            </a:r>
            <a:endParaRPr sz="2300" b="1">
              <a:solidFill>
                <a:srgbClr val="2E7438"/>
              </a:solidFill>
            </a:endParaRPr>
          </a:p>
          <a:p>
            <a:pPr marL="0" lvl="0" indent="0" algn="ctr" rtl="0">
              <a:lnSpc>
                <a:spcPct val="115000"/>
              </a:lnSpc>
              <a:spcBef>
                <a:spcPts val="0"/>
              </a:spcBef>
              <a:spcAft>
                <a:spcPts val="0"/>
              </a:spcAft>
              <a:buNone/>
            </a:pPr>
            <a:endParaRPr sz="2300" b="1">
              <a:solidFill>
                <a:srgbClr val="2E7438"/>
              </a:solidFill>
            </a:endParaRPr>
          </a:p>
          <a:p>
            <a:pPr marL="0" lvl="0" indent="0" algn="ctr" rtl="0">
              <a:lnSpc>
                <a:spcPct val="115000"/>
              </a:lnSpc>
              <a:spcBef>
                <a:spcPts val="0"/>
              </a:spcBef>
              <a:spcAft>
                <a:spcPts val="0"/>
              </a:spcAft>
              <a:buNone/>
            </a:pPr>
            <a:r>
              <a:rPr lang="en" sz="2500">
                <a:solidFill>
                  <a:srgbClr val="2E7438"/>
                </a:solidFill>
              </a:rPr>
              <a:t>Why is </a:t>
            </a:r>
            <a:r>
              <a:rPr lang="en" sz="2500" b="1">
                <a:solidFill>
                  <a:srgbClr val="2E7438"/>
                </a:solidFill>
              </a:rPr>
              <a:t>Shvat</a:t>
            </a:r>
            <a:r>
              <a:rPr lang="en" sz="2500">
                <a:solidFill>
                  <a:srgbClr val="2E7438"/>
                </a:solidFill>
              </a:rPr>
              <a:t> in the name of this holiday?</a:t>
            </a:r>
            <a:endParaRPr sz="2500">
              <a:solidFill>
                <a:srgbClr val="2E7438"/>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3"/>
          <p:cNvSpPr/>
          <p:nvPr/>
        </p:nvSpPr>
        <p:spPr>
          <a:xfrm>
            <a:off x="3733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aphicFrame>
        <p:nvGraphicFramePr>
          <p:cNvPr id="203" name="Google Shape;203;p23"/>
          <p:cNvGraphicFramePr/>
          <p:nvPr/>
        </p:nvGraphicFramePr>
        <p:xfrm>
          <a:off x="656713" y="1409000"/>
          <a:ext cx="3000000" cy="3000000"/>
        </p:xfrm>
        <a:graphic>
          <a:graphicData uri="http://schemas.openxmlformats.org/drawingml/2006/table">
            <a:tbl>
              <a:tblPr>
                <a:noFill/>
                <a:tableStyleId>{732A2B79-4176-4C9B-BBA3-74E11EA4EE58}</a:tableStyleId>
              </a:tblPr>
              <a:tblGrid>
                <a:gridCol w="922750">
                  <a:extLst>
                    <a:ext uri="{9D8B030D-6E8A-4147-A177-3AD203B41FA5}">
                      <a16:colId xmlns:a16="http://schemas.microsoft.com/office/drawing/2014/main" val="20000"/>
                    </a:ext>
                  </a:extLst>
                </a:gridCol>
                <a:gridCol w="6907825">
                  <a:extLst>
                    <a:ext uri="{9D8B030D-6E8A-4147-A177-3AD203B41FA5}">
                      <a16:colId xmlns:a16="http://schemas.microsoft.com/office/drawing/2014/main" val="20001"/>
                    </a:ext>
                  </a:extLst>
                </a:gridCol>
              </a:tblGrid>
              <a:tr h="1940900">
                <a:tc>
                  <a:txBody>
                    <a:bodyPr/>
                    <a:lstStyle/>
                    <a:p>
                      <a:pPr marL="0" lvl="0" indent="0" algn="l" rtl="0">
                        <a:lnSpc>
                          <a:spcPct val="115000"/>
                        </a:lnSpc>
                        <a:spcBef>
                          <a:spcPts val="0"/>
                        </a:spcBef>
                        <a:spcAft>
                          <a:spcPts val="1000"/>
                        </a:spcAft>
                        <a:buNone/>
                      </a:pPr>
                      <a:r>
                        <a:rPr lang="en" sz="2300" b="1">
                          <a:solidFill>
                            <a:srgbClr val="2E7438"/>
                          </a:solidFill>
                        </a:rPr>
                        <a:t>Bi </a:t>
                      </a:r>
                      <a:r>
                        <a:rPr lang="en" sz="2300">
                          <a:solidFill>
                            <a:srgbClr val="2E7438"/>
                          </a:solidFill>
                        </a:rPr>
                        <a:t>=</a:t>
                      </a:r>
                      <a:r>
                        <a:rPr lang="en" sz="2300" b="1">
                          <a:solidFill>
                            <a:srgbClr val="2E7438"/>
                          </a:solidFill>
                        </a:rPr>
                        <a:t> </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chemeClr val="dk1"/>
                          </a:solidFill>
                        </a:rPr>
                        <a:t>Is a preposition. Depending on how it is used, it can mean a few different things when translated into English. In the case of Tu BiShvat </a:t>
                      </a:r>
                      <a:r>
                        <a:rPr lang="en" sz="1800">
                          <a:solidFill>
                            <a:schemeClr val="dk1"/>
                          </a:solidFill>
                          <a:latin typeface="Times New Roman"/>
                          <a:ea typeface="Times New Roman"/>
                          <a:cs typeface="Times New Roman"/>
                          <a:sym typeface="Times New Roman"/>
                        </a:rPr>
                        <a:t>ט״וּ בִּשְׁבָט</a:t>
                      </a:r>
                      <a:r>
                        <a:rPr lang="en" sz="1800">
                          <a:solidFill>
                            <a:schemeClr val="dk1"/>
                          </a:solidFill>
                        </a:rPr>
                        <a:t>, the “bi” is the Hebrew equivalent of the English word “in.”</a:t>
                      </a:r>
                      <a:endParaRPr sz="1800">
                        <a:solidFill>
                          <a:schemeClr val="dk1"/>
                        </a:solidFill>
                      </a:endParaRPr>
                    </a:p>
                    <a:p>
                      <a:pPr marL="0" lvl="0" indent="0" algn="l" rtl="0">
                        <a:spcBef>
                          <a:spcPts val="1000"/>
                        </a:spcBef>
                        <a:spcAft>
                          <a:spcPts val="1000"/>
                        </a:spcAft>
                        <a:buNone/>
                      </a:pPr>
                      <a:r>
                        <a:rPr lang="en" sz="2100" b="1">
                          <a:solidFill>
                            <a:schemeClr val="accent1"/>
                          </a:solidFill>
                        </a:rPr>
                        <a:t>What does BiShvat mean? </a:t>
                      </a:r>
                      <a:endParaRPr sz="2100" b="1">
                        <a:solidFill>
                          <a:schemeClr val="accen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670575">
                <a:tc>
                  <a:txBody>
                    <a:bodyPr/>
                    <a:lstStyle/>
                    <a:p>
                      <a:pPr marL="0" lvl="0" indent="0" algn="l" rtl="0">
                        <a:lnSpc>
                          <a:spcPct val="115000"/>
                        </a:lnSpc>
                        <a:spcBef>
                          <a:spcPts val="0"/>
                        </a:spcBef>
                        <a:spcAft>
                          <a:spcPts val="1000"/>
                        </a:spcAft>
                        <a:buClr>
                          <a:schemeClr val="dk1"/>
                        </a:buClr>
                        <a:buSzPts val="1100"/>
                        <a:buFont typeface="Arial"/>
                        <a:buNone/>
                      </a:pPr>
                      <a:r>
                        <a:rPr lang="en" sz="2300" b="1">
                          <a:solidFill>
                            <a:srgbClr val="2E7438"/>
                          </a:solidFill>
                        </a:rPr>
                        <a:t>Tu</a:t>
                      </a:r>
                      <a:r>
                        <a:rPr lang="en" sz="2300">
                          <a:solidFill>
                            <a:schemeClr val="dk1"/>
                          </a:solidFill>
                        </a:rPr>
                        <a:t> </a:t>
                      </a:r>
                      <a:r>
                        <a:rPr lang="en" sz="2300">
                          <a:solidFill>
                            <a:schemeClr val="accent1"/>
                          </a:solidFill>
                        </a:rPr>
                        <a:t>=</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t>Tu actually represents the day in the month of Shvat on which the holiday falls: 15. </a:t>
                      </a:r>
                      <a:endParaRPr sz="18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4" name="Google Shape;204;p23"/>
          <p:cNvSpPr txBox="1">
            <a:spLocks noGrp="1"/>
          </p:cNvSpPr>
          <p:nvPr>
            <p:ph type="title"/>
          </p:nvPr>
        </p:nvSpPr>
        <p:spPr>
          <a:xfrm>
            <a:off x="100150" y="137350"/>
            <a:ext cx="5543100" cy="7539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a:t>What Does the Name Tu BiShvat </a:t>
            </a:r>
            <a:r>
              <a:rPr lang="en" sz="3000">
                <a:latin typeface="Times New Roman"/>
                <a:ea typeface="Times New Roman"/>
                <a:cs typeface="Times New Roman"/>
                <a:sym typeface="Times New Roman"/>
              </a:rPr>
              <a:t>ט״וּ בִּשְׁבָט</a:t>
            </a:r>
            <a:r>
              <a:rPr lang="en"/>
              <a:t> mean?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4"/>
          <p:cNvSpPr/>
          <p:nvPr/>
        </p:nvSpPr>
        <p:spPr>
          <a:xfrm>
            <a:off x="3733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0" name="Google Shape;210;p24"/>
          <p:cNvPicPr preferRelativeResize="0"/>
          <p:nvPr/>
        </p:nvPicPr>
        <p:blipFill rotWithShape="1">
          <a:blip r:embed="rId3">
            <a:alphaModFix/>
          </a:blip>
          <a:srcRect l="1467" t="3329" r="2618" b="3404"/>
          <a:stretch/>
        </p:blipFill>
        <p:spPr>
          <a:xfrm>
            <a:off x="5527025" y="1477625"/>
            <a:ext cx="3304925" cy="2391275"/>
          </a:xfrm>
          <a:prstGeom prst="rect">
            <a:avLst/>
          </a:prstGeom>
          <a:noFill/>
          <a:ln>
            <a:noFill/>
          </a:ln>
        </p:spPr>
      </p:pic>
      <p:sp>
        <p:nvSpPr>
          <p:cNvPr id="211" name="Google Shape;211;p24"/>
          <p:cNvSpPr txBox="1">
            <a:spLocks noGrp="1"/>
          </p:cNvSpPr>
          <p:nvPr>
            <p:ph type="body" idx="1"/>
          </p:nvPr>
        </p:nvSpPr>
        <p:spPr>
          <a:xfrm>
            <a:off x="311700" y="1460825"/>
            <a:ext cx="4990800" cy="25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 Judaism we often use Hebrew letters to represent numbers. </a:t>
            </a:r>
            <a:endParaRPr/>
          </a:p>
          <a:p>
            <a:pPr marL="0" lvl="0" indent="0" algn="l" rtl="0">
              <a:spcBef>
                <a:spcPts val="1200"/>
              </a:spcBef>
              <a:spcAft>
                <a:spcPts val="0"/>
              </a:spcAft>
              <a:buNone/>
            </a:pPr>
            <a:r>
              <a:rPr lang="en"/>
              <a:t>Hebrew dates use this gematria system.</a:t>
            </a:r>
            <a:endParaRPr/>
          </a:p>
          <a:p>
            <a:pPr marL="0" lvl="0" indent="0" algn="l" rtl="0">
              <a:spcBef>
                <a:spcPts val="1200"/>
              </a:spcBef>
              <a:spcAft>
                <a:spcPts val="0"/>
              </a:spcAft>
              <a:buNone/>
            </a:pPr>
            <a:endParaRPr>
              <a:solidFill>
                <a:srgbClr val="2E7438"/>
              </a:solidFill>
            </a:endParaRPr>
          </a:p>
          <a:p>
            <a:pPr marL="0" lvl="0" indent="0" algn="l" rtl="0">
              <a:spcBef>
                <a:spcPts val="1200"/>
              </a:spcBef>
              <a:spcAft>
                <a:spcPts val="1200"/>
              </a:spcAft>
              <a:buNone/>
            </a:pPr>
            <a:r>
              <a:rPr lang="en" sz="2700">
                <a:solidFill>
                  <a:srgbClr val="2E7438"/>
                </a:solidFill>
              </a:rPr>
              <a:t>What letters make up Tu - </a:t>
            </a:r>
            <a:r>
              <a:rPr lang="en" sz="3300">
                <a:solidFill>
                  <a:schemeClr val="accent1"/>
                </a:solidFill>
                <a:latin typeface="Times New Roman"/>
                <a:ea typeface="Times New Roman"/>
                <a:cs typeface="Times New Roman"/>
                <a:sym typeface="Times New Roman"/>
              </a:rPr>
              <a:t>ט״וּ</a:t>
            </a:r>
            <a:r>
              <a:rPr lang="en" sz="2700">
                <a:solidFill>
                  <a:srgbClr val="2E7438"/>
                </a:solidFill>
              </a:rPr>
              <a:t>?</a:t>
            </a:r>
            <a:endParaRPr sz="2700">
              <a:solidFill>
                <a:srgbClr val="2E7438"/>
              </a:solidFill>
            </a:endParaRPr>
          </a:p>
        </p:txBody>
      </p:sp>
      <p:sp>
        <p:nvSpPr>
          <p:cNvPr id="212" name="Google Shape;212;p24"/>
          <p:cNvSpPr txBox="1">
            <a:spLocks noGrp="1"/>
          </p:cNvSpPr>
          <p:nvPr>
            <p:ph type="title"/>
          </p:nvPr>
        </p:nvSpPr>
        <p:spPr>
          <a:xfrm>
            <a:off x="100150" y="137350"/>
            <a:ext cx="5543100" cy="7539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a:t>What Does the Name Tu BiShvat </a:t>
            </a:r>
            <a:r>
              <a:rPr lang="en" sz="3000">
                <a:latin typeface="Times New Roman"/>
                <a:ea typeface="Times New Roman"/>
                <a:cs typeface="Times New Roman"/>
                <a:sym typeface="Times New Roman"/>
              </a:rPr>
              <a:t>ט״וּ בִּשְׁבָט</a:t>
            </a:r>
            <a:r>
              <a:rPr lang="en"/>
              <a:t> mean?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5"/>
          <p:cNvPicPr preferRelativeResize="0"/>
          <p:nvPr/>
        </p:nvPicPr>
        <p:blipFill rotWithShape="1">
          <a:blip r:embed="rId3">
            <a:alphaModFix/>
          </a:blip>
          <a:srcRect r="8155"/>
          <a:stretch/>
        </p:blipFill>
        <p:spPr>
          <a:xfrm>
            <a:off x="4498650" y="1328000"/>
            <a:ext cx="4645350" cy="3239750"/>
          </a:xfrm>
          <a:prstGeom prst="rect">
            <a:avLst/>
          </a:prstGeom>
          <a:noFill/>
          <a:ln>
            <a:noFill/>
          </a:ln>
        </p:spPr>
      </p:pic>
      <p:sp>
        <p:nvSpPr>
          <p:cNvPr id="218" name="Google Shape;218;p25"/>
          <p:cNvSpPr/>
          <p:nvPr/>
        </p:nvSpPr>
        <p:spPr>
          <a:xfrm>
            <a:off x="48007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9" name="Google Shape;219;p25"/>
          <p:cNvSpPr txBox="1">
            <a:spLocks noGrp="1"/>
          </p:cNvSpPr>
          <p:nvPr>
            <p:ph type="body" idx="1"/>
          </p:nvPr>
        </p:nvSpPr>
        <p:spPr>
          <a:xfrm>
            <a:off x="311700" y="1209675"/>
            <a:ext cx="6338100" cy="3072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Reach branches up to the sky.</a:t>
            </a:r>
            <a:endParaRPr/>
          </a:p>
          <a:p>
            <a:pPr marL="457200" lvl="0" indent="-342900" algn="l" rtl="0">
              <a:spcBef>
                <a:spcPts val="1000"/>
              </a:spcBef>
              <a:spcAft>
                <a:spcPts val="0"/>
              </a:spcAft>
              <a:buSzPts val="1800"/>
              <a:buChar char="●"/>
            </a:pPr>
            <a:r>
              <a:rPr lang="en"/>
              <a:t>Reach branches out as far as they can.</a:t>
            </a:r>
            <a:endParaRPr/>
          </a:p>
          <a:p>
            <a:pPr marL="457200" lvl="0" indent="-342900" algn="l" rtl="0">
              <a:spcBef>
                <a:spcPts val="1000"/>
              </a:spcBef>
              <a:spcAft>
                <a:spcPts val="0"/>
              </a:spcAft>
              <a:buSzPts val="1800"/>
              <a:buChar char="●"/>
            </a:pPr>
            <a:r>
              <a:rPr lang="en"/>
              <a:t>Sway in the wind.</a:t>
            </a:r>
            <a:endParaRPr/>
          </a:p>
          <a:p>
            <a:pPr marL="457200" lvl="0" indent="-342900" algn="l" rtl="0">
              <a:spcBef>
                <a:spcPts val="1000"/>
              </a:spcBef>
              <a:spcAft>
                <a:spcPts val="0"/>
              </a:spcAft>
              <a:buSzPts val="1800"/>
              <a:buChar char="●"/>
            </a:pPr>
            <a:r>
              <a:rPr lang="en"/>
              <a:t>Drop arms to the ground, gather </a:t>
            </a:r>
            <a:br>
              <a:rPr lang="en"/>
            </a:br>
            <a:r>
              <a:rPr lang="en"/>
              <a:t>the leaves in a sweep, and bring </a:t>
            </a:r>
            <a:br>
              <a:rPr lang="en"/>
            </a:br>
            <a:r>
              <a:rPr lang="en"/>
              <a:t>them all up in the air.</a:t>
            </a:r>
            <a:endParaRPr/>
          </a:p>
          <a:p>
            <a:pPr marL="457200" lvl="0" indent="-342900" algn="l" rtl="0">
              <a:spcBef>
                <a:spcPts val="1000"/>
              </a:spcBef>
              <a:spcAft>
                <a:spcPts val="1000"/>
              </a:spcAft>
              <a:buSzPts val="1800"/>
              <a:buChar char="●"/>
            </a:pPr>
            <a:r>
              <a:rPr lang="en"/>
              <a:t>Do the yoga tree pose, bringing hands together in </a:t>
            </a:r>
            <a:br>
              <a:rPr lang="en"/>
            </a:br>
            <a:r>
              <a:rPr lang="en"/>
              <a:t>front and lifting on foot to the knee of the opposite leg.</a:t>
            </a:r>
            <a:endParaRPr/>
          </a:p>
        </p:txBody>
      </p:sp>
      <p:sp>
        <p:nvSpPr>
          <p:cNvPr id="220" name="Google Shape;220;p25"/>
          <p:cNvSpPr txBox="1">
            <a:spLocks noGrp="1"/>
          </p:cNvSpPr>
          <p:nvPr>
            <p:ph type="title"/>
          </p:nvPr>
        </p:nvSpPr>
        <p:spPr>
          <a:xfrm>
            <a:off x="100150" y="137350"/>
            <a:ext cx="6769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Brain Break-Be Like a Tree! </a:t>
            </a:r>
            <a:endParaRPr/>
          </a:p>
        </p:txBody>
      </p:sp>
      <p:pic>
        <p:nvPicPr>
          <p:cNvPr id="221" name="Google Shape;221;p25"/>
          <p:cNvPicPr preferRelativeResize="0"/>
          <p:nvPr/>
        </p:nvPicPr>
        <p:blipFill>
          <a:blip r:embed="rId4">
            <a:alphaModFix/>
          </a:blip>
          <a:stretch>
            <a:fillRect/>
          </a:stretch>
        </p:blipFill>
        <p:spPr>
          <a:xfrm>
            <a:off x="6774250" y="2740650"/>
            <a:ext cx="470750" cy="4063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6"/>
          <p:cNvSpPr txBox="1">
            <a:spLocks noGrp="1"/>
          </p:cNvSpPr>
          <p:nvPr>
            <p:ph type="body" idx="1"/>
          </p:nvPr>
        </p:nvSpPr>
        <p:spPr>
          <a:xfrm>
            <a:off x="3238150" y="1625300"/>
            <a:ext cx="5536200" cy="2289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b="1">
                <a:solidFill>
                  <a:srgbClr val="2E7438"/>
                </a:solidFill>
              </a:rPr>
              <a:t>Tu BiShvat </a:t>
            </a:r>
            <a:r>
              <a:rPr lang="en" sz="2600" b="1">
                <a:solidFill>
                  <a:srgbClr val="2E7438"/>
                </a:solidFill>
                <a:latin typeface="Times New Roman"/>
                <a:ea typeface="Times New Roman"/>
                <a:cs typeface="Times New Roman"/>
                <a:sym typeface="Times New Roman"/>
              </a:rPr>
              <a:t>ט״וּ בִּשְׁבָט</a:t>
            </a:r>
            <a:r>
              <a:rPr lang="en" sz="2400" b="1">
                <a:solidFill>
                  <a:srgbClr val="2E7438"/>
                </a:solidFill>
              </a:rPr>
              <a:t> </a:t>
            </a:r>
            <a:r>
              <a:rPr lang="en" sz="2400"/>
              <a:t>is a celebration </a:t>
            </a:r>
            <a:br>
              <a:rPr lang="en" sz="2400"/>
            </a:br>
            <a:r>
              <a:rPr lang="en" sz="2400"/>
              <a:t>of trees and fruits found in Israel. It is sometimes referred to as Jewish Earth Day or the Birthday for Trees. </a:t>
            </a:r>
            <a:endParaRPr sz="2400"/>
          </a:p>
        </p:txBody>
      </p:sp>
      <p:sp>
        <p:nvSpPr>
          <p:cNvPr id="227" name="Google Shape;227;p26"/>
          <p:cNvSpPr/>
          <p:nvPr/>
        </p:nvSpPr>
        <p:spPr>
          <a:xfrm>
            <a:off x="57151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8" name="Google Shape;228;p26"/>
          <p:cNvPicPr preferRelativeResize="0"/>
          <p:nvPr/>
        </p:nvPicPr>
        <p:blipFill rotWithShape="1">
          <a:blip r:embed="rId3">
            <a:alphaModFix/>
          </a:blip>
          <a:srcRect l="31682" t="17179" r="33995" b="9149"/>
          <a:stretch/>
        </p:blipFill>
        <p:spPr>
          <a:xfrm>
            <a:off x="-168475" y="999975"/>
            <a:ext cx="3138374" cy="3789250"/>
          </a:xfrm>
          <a:prstGeom prst="rect">
            <a:avLst/>
          </a:prstGeom>
          <a:noFill/>
          <a:ln>
            <a:noFill/>
          </a:ln>
        </p:spPr>
      </p:pic>
      <p:sp>
        <p:nvSpPr>
          <p:cNvPr id="229" name="Google Shape;229;p26"/>
          <p:cNvSpPr txBox="1">
            <a:spLocks noGrp="1"/>
          </p:cNvSpPr>
          <p:nvPr>
            <p:ph type="title"/>
          </p:nvPr>
        </p:nvSpPr>
        <p:spPr>
          <a:xfrm>
            <a:off x="100150" y="61150"/>
            <a:ext cx="6447300" cy="7704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a:t>The Meaning of the Holiday </a:t>
            </a:r>
            <a:br>
              <a:rPr lang="en"/>
            </a:br>
            <a:r>
              <a:rPr lang="en"/>
              <a:t>of Tu BiShvat </a:t>
            </a:r>
            <a:r>
              <a:rPr lang="en" sz="3000">
                <a:latin typeface="Times New Roman"/>
                <a:ea typeface="Times New Roman"/>
                <a:cs typeface="Times New Roman"/>
                <a:sym typeface="Times New Roman"/>
              </a:rPr>
              <a:t>ט״וּ בִּשְׁבָט</a:t>
            </a:r>
            <a:endParaRPr sz="3000">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9"/>
          <p:cNvPicPr preferRelativeResize="0"/>
          <p:nvPr/>
        </p:nvPicPr>
        <p:blipFill rotWithShape="1">
          <a:blip r:embed="rId3">
            <a:alphaModFix/>
          </a:blip>
          <a:srcRect t="5377" b="16692"/>
          <a:stretch/>
        </p:blipFill>
        <p:spPr>
          <a:xfrm>
            <a:off x="0" y="766050"/>
            <a:ext cx="9144003" cy="3984076"/>
          </a:xfrm>
          <a:prstGeom prst="rect">
            <a:avLst/>
          </a:prstGeom>
          <a:noFill/>
          <a:ln>
            <a:noFill/>
          </a:ln>
        </p:spPr>
      </p:pic>
      <p:sp>
        <p:nvSpPr>
          <p:cNvPr id="81" name="Google Shape;81;p9"/>
          <p:cNvSpPr txBox="1">
            <a:spLocks noGrp="1"/>
          </p:cNvSpPr>
          <p:nvPr>
            <p:ph type="title"/>
          </p:nvPr>
        </p:nvSpPr>
        <p:spPr>
          <a:xfrm>
            <a:off x="287250" y="1065500"/>
            <a:ext cx="4783800" cy="10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200" b="1">
                <a:solidFill>
                  <a:srgbClr val="DDDEA5"/>
                </a:solidFill>
              </a:rPr>
              <a:t>WELCOME</a:t>
            </a:r>
            <a:endParaRPr sz="6200" b="1">
              <a:solidFill>
                <a:srgbClr val="DDDEA5"/>
              </a:solidFill>
            </a:endParaRPr>
          </a:p>
        </p:txBody>
      </p:sp>
      <p:sp>
        <p:nvSpPr>
          <p:cNvPr id="82" name="Google Shape;82;p9"/>
          <p:cNvSpPr/>
          <p:nvPr/>
        </p:nvSpPr>
        <p:spPr>
          <a:xfrm>
            <a:off x="3811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7"/>
          <p:cNvSpPr/>
          <p:nvPr/>
        </p:nvSpPr>
        <p:spPr>
          <a:xfrm>
            <a:off x="57151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5" name="Google Shape;235;p27"/>
          <p:cNvPicPr preferRelativeResize="0"/>
          <p:nvPr/>
        </p:nvPicPr>
        <p:blipFill>
          <a:blip r:embed="rId3">
            <a:alphaModFix/>
          </a:blip>
          <a:stretch>
            <a:fillRect/>
          </a:stretch>
        </p:blipFill>
        <p:spPr>
          <a:xfrm>
            <a:off x="5454175" y="935050"/>
            <a:ext cx="3425799" cy="3425799"/>
          </a:xfrm>
          <a:prstGeom prst="rect">
            <a:avLst/>
          </a:prstGeom>
          <a:noFill/>
          <a:ln>
            <a:noFill/>
          </a:ln>
        </p:spPr>
      </p:pic>
      <p:sp>
        <p:nvSpPr>
          <p:cNvPr id="236" name="Google Shape;236;p27"/>
          <p:cNvSpPr txBox="1"/>
          <p:nvPr/>
        </p:nvSpPr>
        <p:spPr>
          <a:xfrm>
            <a:off x="273525" y="1296675"/>
            <a:ext cx="5104500" cy="300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What months on our calendar correspond </a:t>
            </a:r>
            <a:br>
              <a:rPr lang="en" sz="1800">
                <a:solidFill>
                  <a:schemeClr val="dk1"/>
                </a:solidFill>
              </a:rPr>
            </a:br>
            <a:r>
              <a:rPr lang="en" sz="1800">
                <a:solidFill>
                  <a:schemeClr val="dk1"/>
                </a:solidFill>
              </a:rPr>
              <a:t>to the Hebrew month of Shvat? </a:t>
            </a:r>
            <a:endParaRPr sz="1800">
              <a:solidFill>
                <a:schemeClr val="dk1"/>
              </a:solidFill>
            </a:endParaRPr>
          </a:p>
          <a:p>
            <a:pPr marL="457200" lvl="0" indent="-342900" algn="l" rtl="0">
              <a:lnSpc>
                <a:spcPct val="115000"/>
              </a:lnSpc>
              <a:spcBef>
                <a:spcPts val="1000"/>
              </a:spcBef>
              <a:spcAft>
                <a:spcPts val="0"/>
              </a:spcAft>
              <a:buClr>
                <a:schemeClr val="dk1"/>
              </a:buClr>
              <a:buSzPts val="1800"/>
              <a:buChar char="●"/>
            </a:pPr>
            <a:r>
              <a:rPr lang="en" sz="1800">
                <a:solidFill>
                  <a:schemeClr val="dk1"/>
                </a:solidFill>
              </a:rPr>
              <a:t>What is it like where you live in these months? What season is it where you live?</a:t>
            </a:r>
            <a:endParaRPr sz="1800">
              <a:solidFill>
                <a:schemeClr val="dk1"/>
              </a:solidFill>
            </a:endParaRPr>
          </a:p>
          <a:p>
            <a:pPr marL="457200" lvl="0" indent="-342900" algn="l" rtl="0">
              <a:lnSpc>
                <a:spcPct val="115000"/>
              </a:lnSpc>
              <a:spcBef>
                <a:spcPts val="1000"/>
              </a:spcBef>
              <a:spcAft>
                <a:spcPts val="1000"/>
              </a:spcAft>
              <a:buClr>
                <a:schemeClr val="dk1"/>
              </a:buClr>
              <a:buSzPts val="1800"/>
              <a:buChar char="●"/>
            </a:pPr>
            <a:r>
              <a:rPr lang="en" sz="1800">
                <a:solidFill>
                  <a:schemeClr val="dk1"/>
                </a:solidFill>
              </a:rPr>
              <a:t>Tu BiShvat </a:t>
            </a:r>
            <a:r>
              <a:rPr lang="en" sz="2000">
                <a:solidFill>
                  <a:schemeClr val="dk1"/>
                </a:solidFill>
                <a:latin typeface="Times New Roman"/>
                <a:ea typeface="Times New Roman"/>
                <a:cs typeface="Times New Roman"/>
                <a:sym typeface="Times New Roman"/>
              </a:rPr>
              <a:t>ט״וּ בִּשְׁבָט</a:t>
            </a:r>
            <a:r>
              <a:rPr lang="en" sz="2000">
                <a:solidFill>
                  <a:schemeClr val="dk1"/>
                </a:solidFill>
              </a:rPr>
              <a:t> </a:t>
            </a:r>
            <a:r>
              <a:rPr lang="en" sz="1800">
                <a:solidFill>
                  <a:schemeClr val="dk1"/>
                </a:solidFill>
              </a:rPr>
              <a:t>usually falls in the middle to end of February. What do the trees look like where you live then?</a:t>
            </a:r>
            <a:endParaRPr sz="1800"/>
          </a:p>
        </p:txBody>
      </p:sp>
      <p:sp>
        <p:nvSpPr>
          <p:cNvPr id="237" name="Google Shape;237;p27"/>
          <p:cNvSpPr txBox="1">
            <a:spLocks noGrp="1"/>
          </p:cNvSpPr>
          <p:nvPr>
            <p:ph type="title"/>
          </p:nvPr>
        </p:nvSpPr>
        <p:spPr>
          <a:xfrm>
            <a:off x="100150" y="61150"/>
            <a:ext cx="6447300" cy="7704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a:t>The Meaning of the Holiday </a:t>
            </a:r>
            <a:br>
              <a:rPr lang="en"/>
            </a:br>
            <a:r>
              <a:rPr lang="en"/>
              <a:t>of Tu BiShvat </a:t>
            </a:r>
            <a:r>
              <a:rPr lang="en" sz="3000">
                <a:latin typeface="Times New Roman"/>
                <a:ea typeface="Times New Roman"/>
                <a:cs typeface="Times New Roman"/>
                <a:sym typeface="Times New Roman"/>
              </a:rPr>
              <a:t>ט״וּ בִּשְׁבָט</a:t>
            </a:r>
            <a:endParaRPr sz="3000">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p:nvPr/>
        </p:nvSpPr>
        <p:spPr>
          <a:xfrm>
            <a:off x="57151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3" name="Google Shape;243;p28"/>
          <p:cNvSpPr txBox="1"/>
          <p:nvPr/>
        </p:nvSpPr>
        <p:spPr>
          <a:xfrm>
            <a:off x="707625" y="3441075"/>
            <a:ext cx="3991500" cy="510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1800"/>
              <a:t>Blooming Almond (shaked </a:t>
            </a:r>
            <a:r>
              <a:rPr lang="en" sz="2000">
                <a:latin typeface="Times New Roman"/>
                <a:ea typeface="Times New Roman"/>
                <a:cs typeface="Times New Roman"/>
                <a:sym typeface="Times New Roman"/>
              </a:rPr>
              <a:t>שָׁקֵד</a:t>
            </a:r>
            <a:r>
              <a:rPr lang="en" sz="1800"/>
              <a:t>) trees</a:t>
            </a:r>
            <a:endParaRPr sz="1800"/>
          </a:p>
        </p:txBody>
      </p:sp>
      <p:pic>
        <p:nvPicPr>
          <p:cNvPr id="244" name="Google Shape;244;p28"/>
          <p:cNvPicPr preferRelativeResize="0"/>
          <p:nvPr/>
        </p:nvPicPr>
        <p:blipFill>
          <a:blip r:embed="rId3">
            <a:alphaModFix/>
          </a:blip>
          <a:stretch>
            <a:fillRect/>
          </a:stretch>
        </p:blipFill>
        <p:spPr>
          <a:xfrm>
            <a:off x="783825" y="1433075"/>
            <a:ext cx="3917562" cy="1964033"/>
          </a:xfrm>
          <a:prstGeom prst="rect">
            <a:avLst/>
          </a:prstGeom>
          <a:noFill/>
          <a:ln>
            <a:noFill/>
          </a:ln>
        </p:spPr>
      </p:pic>
      <p:pic>
        <p:nvPicPr>
          <p:cNvPr id="245" name="Google Shape;245;p28"/>
          <p:cNvPicPr preferRelativeResize="0"/>
          <p:nvPr/>
        </p:nvPicPr>
        <p:blipFill>
          <a:blip r:embed="rId4">
            <a:alphaModFix/>
          </a:blip>
          <a:stretch>
            <a:fillRect/>
          </a:stretch>
        </p:blipFill>
        <p:spPr>
          <a:xfrm>
            <a:off x="5149454" y="1448017"/>
            <a:ext cx="3097121" cy="1964033"/>
          </a:xfrm>
          <a:prstGeom prst="rect">
            <a:avLst/>
          </a:prstGeom>
          <a:noFill/>
          <a:ln>
            <a:noFill/>
          </a:ln>
        </p:spPr>
      </p:pic>
      <p:sp>
        <p:nvSpPr>
          <p:cNvPr id="246" name="Google Shape;246;p28"/>
          <p:cNvSpPr txBox="1"/>
          <p:nvPr/>
        </p:nvSpPr>
        <p:spPr>
          <a:xfrm>
            <a:off x="5082700" y="3441075"/>
            <a:ext cx="3163800" cy="9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Red Anemone Coronarias </a:t>
            </a:r>
            <a:br>
              <a:rPr lang="en" sz="1800"/>
            </a:br>
            <a:r>
              <a:rPr lang="en" sz="1800"/>
              <a:t>(kalanit </a:t>
            </a:r>
            <a:r>
              <a:rPr lang="en" sz="2000">
                <a:latin typeface="Times New Roman"/>
                <a:ea typeface="Times New Roman"/>
                <a:cs typeface="Times New Roman"/>
                <a:sym typeface="Times New Roman"/>
              </a:rPr>
              <a:t>כַּלָנִית</a:t>
            </a:r>
            <a:r>
              <a:rPr lang="en" sz="1800"/>
              <a:t>)</a:t>
            </a:r>
            <a:endParaRPr sz="1800"/>
          </a:p>
        </p:txBody>
      </p:sp>
      <p:sp>
        <p:nvSpPr>
          <p:cNvPr id="247" name="Google Shape;247;p28"/>
          <p:cNvSpPr txBox="1">
            <a:spLocks noGrp="1"/>
          </p:cNvSpPr>
          <p:nvPr>
            <p:ph type="title"/>
          </p:nvPr>
        </p:nvSpPr>
        <p:spPr>
          <a:xfrm>
            <a:off x="100150" y="61150"/>
            <a:ext cx="6447300" cy="7704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a:t>The Meaning of the Holiday </a:t>
            </a:r>
            <a:br>
              <a:rPr lang="en"/>
            </a:br>
            <a:r>
              <a:rPr lang="en"/>
              <a:t>of Tu BiShvat </a:t>
            </a:r>
            <a:r>
              <a:rPr lang="en" sz="3000">
                <a:latin typeface="Times New Roman"/>
                <a:ea typeface="Times New Roman"/>
                <a:cs typeface="Times New Roman"/>
                <a:sym typeface="Times New Roman"/>
              </a:rPr>
              <a:t>ט״וּ בִּשְׁבָט</a:t>
            </a:r>
            <a:endParaRPr sz="3000">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9"/>
          <p:cNvSpPr/>
          <p:nvPr/>
        </p:nvSpPr>
        <p:spPr>
          <a:xfrm>
            <a:off x="57151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3" name="Google Shape;253;p29">
            <a:hlinkClick r:id="rId3"/>
          </p:cNvPr>
          <p:cNvPicPr preferRelativeResize="0"/>
          <p:nvPr/>
        </p:nvPicPr>
        <p:blipFill>
          <a:blip r:embed="rId4">
            <a:alphaModFix/>
          </a:blip>
          <a:stretch>
            <a:fillRect/>
          </a:stretch>
        </p:blipFill>
        <p:spPr>
          <a:xfrm>
            <a:off x="1583163" y="1039288"/>
            <a:ext cx="5977676" cy="3334000"/>
          </a:xfrm>
          <a:prstGeom prst="rect">
            <a:avLst/>
          </a:prstGeom>
          <a:noFill/>
          <a:ln>
            <a:noFill/>
          </a:ln>
        </p:spPr>
      </p:pic>
      <p:pic>
        <p:nvPicPr>
          <p:cNvPr id="254" name="Google Shape;254;p29">
            <a:hlinkClick r:id="rId3"/>
          </p:cNvPr>
          <p:cNvPicPr preferRelativeResize="0"/>
          <p:nvPr/>
        </p:nvPicPr>
        <p:blipFill>
          <a:blip r:embed="rId5">
            <a:alphaModFix amt="92000"/>
          </a:blip>
          <a:stretch>
            <a:fillRect/>
          </a:stretch>
        </p:blipFill>
        <p:spPr>
          <a:xfrm>
            <a:off x="4050785" y="2236942"/>
            <a:ext cx="865499" cy="862556"/>
          </a:xfrm>
          <a:prstGeom prst="rect">
            <a:avLst/>
          </a:prstGeom>
          <a:noFill/>
          <a:ln>
            <a:noFill/>
          </a:ln>
        </p:spPr>
      </p:pic>
      <p:sp>
        <p:nvSpPr>
          <p:cNvPr id="255" name="Google Shape;255;p29"/>
          <p:cNvSpPr txBox="1">
            <a:spLocks noGrp="1"/>
          </p:cNvSpPr>
          <p:nvPr>
            <p:ph type="title"/>
          </p:nvPr>
        </p:nvSpPr>
        <p:spPr>
          <a:xfrm>
            <a:off x="100150" y="61150"/>
            <a:ext cx="6447300" cy="7704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a:t>The Meaning of the Holiday </a:t>
            </a:r>
            <a:br>
              <a:rPr lang="en"/>
            </a:br>
            <a:r>
              <a:rPr lang="en"/>
              <a:t>of Tu BiShvat </a:t>
            </a:r>
            <a:r>
              <a:rPr lang="en" sz="3000">
                <a:latin typeface="Times New Roman"/>
                <a:ea typeface="Times New Roman"/>
                <a:cs typeface="Times New Roman"/>
                <a:sym typeface="Times New Roman"/>
              </a:rPr>
              <a:t>ט״וּ בִּשְׁבָט</a:t>
            </a:r>
            <a:endParaRPr sz="3000">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0"/>
          <p:cNvSpPr txBox="1">
            <a:spLocks noGrp="1"/>
          </p:cNvSpPr>
          <p:nvPr>
            <p:ph type="title"/>
          </p:nvPr>
        </p:nvSpPr>
        <p:spPr>
          <a:xfrm>
            <a:off x="100150" y="137350"/>
            <a:ext cx="6832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Is Tu BiShvat </a:t>
            </a:r>
            <a:r>
              <a:rPr lang="en" sz="3100">
                <a:latin typeface="Times New Roman"/>
                <a:ea typeface="Times New Roman"/>
                <a:cs typeface="Times New Roman"/>
                <a:sym typeface="Times New Roman"/>
              </a:rPr>
              <a:t>ט״וּ בִּשְׁבָט</a:t>
            </a:r>
            <a:r>
              <a:rPr lang="en"/>
              <a:t> Celebrated?</a:t>
            </a:r>
            <a:endParaRPr/>
          </a:p>
        </p:txBody>
      </p:sp>
      <p:sp>
        <p:nvSpPr>
          <p:cNvPr id="261" name="Google Shape;261;p30"/>
          <p:cNvSpPr/>
          <p:nvPr/>
        </p:nvSpPr>
        <p:spPr>
          <a:xfrm>
            <a:off x="68581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2" name="Google Shape;262;p30">
            <a:hlinkClick r:id="rId3"/>
          </p:cNvPr>
          <p:cNvPicPr preferRelativeResize="0"/>
          <p:nvPr/>
        </p:nvPicPr>
        <p:blipFill>
          <a:blip r:embed="rId4">
            <a:alphaModFix/>
          </a:blip>
          <a:stretch>
            <a:fillRect/>
          </a:stretch>
        </p:blipFill>
        <p:spPr>
          <a:xfrm>
            <a:off x="1473750" y="932000"/>
            <a:ext cx="6163701" cy="3420600"/>
          </a:xfrm>
          <a:prstGeom prst="rect">
            <a:avLst/>
          </a:prstGeom>
          <a:noFill/>
          <a:ln>
            <a:noFill/>
          </a:ln>
        </p:spPr>
      </p:pic>
      <p:pic>
        <p:nvPicPr>
          <p:cNvPr id="263" name="Google Shape;263;p30">
            <a:hlinkClick r:id="rId3"/>
          </p:cNvPr>
          <p:cNvPicPr preferRelativeResize="0"/>
          <p:nvPr/>
        </p:nvPicPr>
        <p:blipFill>
          <a:blip r:embed="rId5">
            <a:alphaModFix amt="92000"/>
          </a:blip>
          <a:stretch>
            <a:fillRect/>
          </a:stretch>
        </p:blipFill>
        <p:spPr>
          <a:xfrm>
            <a:off x="4050785" y="2236942"/>
            <a:ext cx="865499" cy="8625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1"/>
          <p:cNvSpPr txBox="1">
            <a:spLocks noGrp="1"/>
          </p:cNvSpPr>
          <p:nvPr>
            <p:ph type="title"/>
          </p:nvPr>
        </p:nvSpPr>
        <p:spPr>
          <a:xfrm>
            <a:off x="100150" y="137350"/>
            <a:ext cx="684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Is Tu BiShvat </a:t>
            </a:r>
            <a:r>
              <a:rPr lang="en" sz="3100">
                <a:latin typeface="Times New Roman"/>
                <a:ea typeface="Times New Roman"/>
                <a:cs typeface="Times New Roman"/>
                <a:sym typeface="Times New Roman"/>
              </a:rPr>
              <a:t>ט״וּ בִּשְׁבָט</a:t>
            </a:r>
            <a:r>
              <a:rPr lang="en"/>
              <a:t> Celebrated?</a:t>
            </a:r>
            <a:endParaRPr/>
          </a:p>
        </p:txBody>
      </p:sp>
      <p:sp>
        <p:nvSpPr>
          <p:cNvPr id="269" name="Google Shape;269;p31"/>
          <p:cNvSpPr/>
          <p:nvPr/>
        </p:nvSpPr>
        <p:spPr>
          <a:xfrm>
            <a:off x="68581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0" name="Google Shape;270;p31"/>
          <p:cNvSpPr txBox="1">
            <a:spLocks noGrp="1"/>
          </p:cNvSpPr>
          <p:nvPr>
            <p:ph type="body" idx="1"/>
          </p:nvPr>
        </p:nvSpPr>
        <p:spPr>
          <a:xfrm>
            <a:off x="3620275" y="1512850"/>
            <a:ext cx="4930200" cy="2793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types or groups of people did you see in this video? </a:t>
            </a:r>
            <a:endParaRPr/>
          </a:p>
          <a:p>
            <a:pPr marL="457200" lvl="0" indent="-342900" algn="l" rtl="0">
              <a:spcBef>
                <a:spcPts val="1000"/>
              </a:spcBef>
              <a:spcAft>
                <a:spcPts val="0"/>
              </a:spcAft>
              <a:buSzPts val="1800"/>
              <a:buChar char="●"/>
            </a:pPr>
            <a:r>
              <a:rPr lang="en"/>
              <a:t>What activities do you see? </a:t>
            </a:r>
            <a:endParaRPr/>
          </a:p>
          <a:p>
            <a:pPr marL="457200" lvl="0" indent="-342900" algn="l" rtl="0">
              <a:spcBef>
                <a:spcPts val="1000"/>
              </a:spcBef>
              <a:spcAft>
                <a:spcPts val="1000"/>
              </a:spcAft>
              <a:buSzPts val="1800"/>
              <a:buChar char="●"/>
            </a:pPr>
            <a:r>
              <a:rPr lang="en"/>
              <a:t>Why might planting trees or engaging in reforestation efforts bring different groups together? What could planting a tree together represent? </a:t>
            </a:r>
            <a:endParaRPr/>
          </a:p>
        </p:txBody>
      </p:sp>
      <p:pic>
        <p:nvPicPr>
          <p:cNvPr id="271" name="Google Shape;271;p31"/>
          <p:cNvPicPr preferRelativeResize="0"/>
          <p:nvPr/>
        </p:nvPicPr>
        <p:blipFill>
          <a:blip r:embed="rId3">
            <a:alphaModFix/>
          </a:blip>
          <a:stretch>
            <a:fillRect/>
          </a:stretch>
        </p:blipFill>
        <p:spPr>
          <a:xfrm>
            <a:off x="152775" y="1062100"/>
            <a:ext cx="3327550" cy="3687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2"/>
          <p:cNvSpPr/>
          <p:nvPr/>
        </p:nvSpPr>
        <p:spPr>
          <a:xfrm>
            <a:off x="68581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 name="Google Shape;277;p32"/>
          <p:cNvSpPr txBox="1">
            <a:spLocks noGrp="1"/>
          </p:cNvSpPr>
          <p:nvPr>
            <p:ph type="body" idx="1"/>
          </p:nvPr>
        </p:nvSpPr>
        <p:spPr>
          <a:xfrm>
            <a:off x="311700" y="1959948"/>
            <a:ext cx="3510600" cy="14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This is a slice of a tree trunk. </a:t>
            </a:r>
            <a:endParaRPr sz="2000"/>
          </a:p>
          <a:p>
            <a:pPr marL="0" lvl="0" indent="0" algn="l" rtl="0">
              <a:spcBef>
                <a:spcPts val="1000"/>
              </a:spcBef>
              <a:spcAft>
                <a:spcPts val="1000"/>
              </a:spcAft>
              <a:buNone/>
            </a:pPr>
            <a:r>
              <a:rPr lang="en" sz="2000">
                <a:solidFill>
                  <a:srgbClr val="2E7438"/>
                </a:solidFill>
              </a:rPr>
              <a:t>Describe what you see. </a:t>
            </a:r>
            <a:endParaRPr sz="2000">
              <a:solidFill>
                <a:srgbClr val="2E7438"/>
              </a:solidFill>
            </a:endParaRPr>
          </a:p>
        </p:txBody>
      </p:sp>
      <p:sp>
        <p:nvSpPr>
          <p:cNvPr id="278" name="Google Shape;278;p32"/>
          <p:cNvSpPr txBox="1">
            <a:spLocks noGrp="1"/>
          </p:cNvSpPr>
          <p:nvPr>
            <p:ph type="title"/>
          </p:nvPr>
        </p:nvSpPr>
        <p:spPr>
          <a:xfrm>
            <a:off x="100150" y="137350"/>
            <a:ext cx="6700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Is Tu BiShvat </a:t>
            </a:r>
            <a:r>
              <a:rPr lang="en" sz="3100">
                <a:latin typeface="Times New Roman"/>
                <a:ea typeface="Times New Roman"/>
                <a:cs typeface="Times New Roman"/>
                <a:sym typeface="Times New Roman"/>
              </a:rPr>
              <a:t>ט״וּ בִּשְׁבָט</a:t>
            </a:r>
            <a:r>
              <a:rPr lang="en"/>
              <a:t> Celebrated?</a:t>
            </a:r>
            <a:endParaRPr/>
          </a:p>
        </p:txBody>
      </p:sp>
      <p:pic>
        <p:nvPicPr>
          <p:cNvPr id="279" name="Google Shape;279;p32"/>
          <p:cNvPicPr preferRelativeResize="0"/>
          <p:nvPr/>
        </p:nvPicPr>
        <p:blipFill>
          <a:blip r:embed="rId3">
            <a:alphaModFix/>
          </a:blip>
          <a:stretch>
            <a:fillRect/>
          </a:stretch>
        </p:blipFill>
        <p:spPr>
          <a:xfrm>
            <a:off x="4046275" y="1153713"/>
            <a:ext cx="4457700" cy="2952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3"/>
          <p:cNvSpPr/>
          <p:nvPr/>
        </p:nvSpPr>
        <p:spPr>
          <a:xfrm>
            <a:off x="68581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 name="Google Shape;285;p33"/>
          <p:cNvSpPr txBox="1">
            <a:spLocks noGrp="1"/>
          </p:cNvSpPr>
          <p:nvPr>
            <p:ph type="body" idx="1"/>
          </p:nvPr>
        </p:nvSpPr>
        <p:spPr>
          <a:xfrm>
            <a:off x="939750" y="1338675"/>
            <a:ext cx="3516300" cy="135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What do trees provide? </a:t>
            </a:r>
            <a:endParaRPr sz="2400"/>
          </a:p>
          <a:p>
            <a:pPr marL="0" lvl="0" indent="0" algn="l" rtl="0">
              <a:spcBef>
                <a:spcPts val="1000"/>
              </a:spcBef>
              <a:spcAft>
                <a:spcPts val="1000"/>
              </a:spcAft>
              <a:buNone/>
            </a:pPr>
            <a:r>
              <a:rPr lang="en" sz="2400"/>
              <a:t>Why are they important?</a:t>
            </a:r>
            <a:endParaRPr sz="2400"/>
          </a:p>
        </p:txBody>
      </p:sp>
      <p:sp>
        <p:nvSpPr>
          <p:cNvPr id="286" name="Google Shape;286;p33"/>
          <p:cNvSpPr txBox="1">
            <a:spLocks noGrp="1"/>
          </p:cNvSpPr>
          <p:nvPr>
            <p:ph type="title"/>
          </p:nvPr>
        </p:nvSpPr>
        <p:spPr>
          <a:xfrm>
            <a:off x="100150" y="137350"/>
            <a:ext cx="684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Is Tu BiShvat </a:t>
            </a:r>
            <a:r>
              <a:rPr lang="en" sz="3100">
                <a:latin typeface="Times New Roman"/>
                <a:ea typeface="Times New Roman"/>
                <a:cs typeface="Times New Roman"/>
                <a:sym typeface="Times New Roman"/>
              </a:rPr>
              <a:t>ט״וּ בִּשְׁבָט</a:t>
            </a:r>
            <a:r>
              <a:rPr lang="en"/>
              <a:t> Celebrated?</a:t>
            </a:r>
            <a:endParaRPr/>
          </a:p>
        </p:txBody>
      </p:sp>
      <p:pic>
        <p:nvPicPr>
          <p:cNvPr id="287" name="Google Shape;287;p33"/>
          <p:cNvPicPr preferRelativeResize="0"/>
          <p:nvPr/>
        </p:nvPicPr>
        <p:blipFill>
          <a:blip r:embed="rId3">
            <a:alphaModFix/>
          </a:blip>
          <a:stretch>
            <a:fillRect/>
          </a:stretch>
        </p:blipFill>
        <p:spPr>
          <a:xfrm>
            <a:off x="3987200" y="844825"/>
            <a:ext cx="3841730" cy="3687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4"/>
          <p:cNvSpPr/>
          <p:nvPr/>
        </p:nvSpPr>
        <p:spPr>
          <a:xfrm>
            <a:off x="68581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3" name="Google Shape;293;p34"/>
          <p:cNvSpPr txBox="1">
            <a:spLocks noGrp="1"/>
          </p:cNvSpPr>
          <p:nvPr>
            <p:ph type="body" idx="1"/>
          </p:nvPr>
        </p:nvSpPr>
        <p:spPr>
          <a:xfrm>
            <a:off x="637750" y="2123850"/>
            <a:ext cx="3305100" cy="6807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3100">
                <a:solidFill>
                  <a:srgbClr val="2E7438"/>
                </a:solidFill>
              </a:rPr>
              <a:t>Gifts to the Earth</a:t>
            </a:r>
            <a:endParaRPr sz="3100">
              <a:solidFill>
                <a:srgbClr val="2E7438"/>
              </a:solidFill>
            </a:endParaRPr>
          </a:p>
        </p:txBody>
      </p:sp>
      <p:sp>
        <p:nvSpPr>
          <p:cNvPr id="294" name="Google Shape;294;p34"/>
          <p:cNvSpPr txBox="1">
            <a:spLocks noGrp="1"/>
          </p:cNvSpPr>
          <p:nvPr>
            <p:ph type="title"/>
          </p:nvPr>
        </p:nvSpPr>
        <p:spPr>
          <a:xfrm>
            <a:off x="100150" y="137350"/>
            <a:ext cx="684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Is Tu BiShvat </a:t>
            </a:r>
            <a:r>
              <a:rPr lang="en" sz="3100">
                <a:latin typeface="Times New Roman"/>
                <a:ea typeface="Times New Roman"/>
                <a:cs typeface="Times New Roman"/>
                <a:sym typeface="Times New Roman"/>
              </a:rPr>
              <a:t>ט״וּ בִּשְׁבָט</a:t>
            </a:r>
            <a:r>
              <a:rPr lang="en"/>
              <a:t> Celebrated?</a:t>
            </a:r>
            <a:endParaRPr/>
          </a:p>
        </p:txBody>
      </p:sp>
      <p:pic>
        <p:nvPicPr>
          <p:cNvPr id="295" name="Google Shape;295;p34"/>
          <p:cNvPicPr preferRelativeResize="0"/>
          <p:nvPr/>
        </p:nvPicPr>
        <p:blipFill>
          <a:blip r:embed="rId3">
            <a:alphaModFix/>
          </a:blip>
          <a:stretch>
            <a:fillRect/>
          </a:stretch>
        </p:blipFill>
        <p:spPr>
          <a:xfrm>
            <a:off x="5081125" y="1150450"/>
            <a:ext cx="3358227" cy="3295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100150" y="137350"/>
            <a:ext cx="657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Wrap Up</a:t>
            </a:r>
            <a:endParaRPr/>
          </a:p>
        </p:txBody>
      </p:sp>
      <p:sp>
        <p:nvSpPr>
          <p:cNvPr id="301" name="Google Shape;301;p35"/>
          <p:cNvSpPr txBox="1">
            <a:spLocks noGrp="1"/>
          </p:cNvSpPr>
          <p:nvPr>
            <p:ph type="body" idx="1"/>
          </p:nvPr>
        </p:nvSpPr>
        <p:spPr>
          <a:xfrm>
            <a:off x="311700" y="1304875"/>
            <a:ext cx="4572000" cy="3081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Share one idea you thought was interesting about today’s lesson.</a:t>
            </a:r>
            <a:endParaRPr/>
          </a:p>
          <a:p>
            <a:pPr marL="457200" lvl="0" indent="-342900" algn="l" rtl="0">
              <a:spcBef>
                <a:spcPts val="1000"/>
              </a:spcBef>
              <a:spcAft>
                <a:spcPts val="0"/>
              </a:spcAft>
              <a:buSzPts val="1800"/>
              <a:buChar char="●"/>
            </a:pPr>
            <a:r>
              <a:rPr lang="en"/>
              <a:t>Share one question you still have about the Jewish calendar.</a:t>
            </a:r>
            <a:endParaRPr/>
          </a:p>
          <a:p>
            <a:pPr marL="457200" lvl="0" indent="-342900" algn="l" rtl="0">
              <a:spcBef>
                <a:spcPts val="1000"/>
              </a:spcBef>
              <a:spcAft>
                <a:spcPts val="1000"/>
              </a:spcAft>
              <a:buSzPts val="1800"/>
              <a:buChar char="●"/>
            </a:pPr>
            <a:r>
              <a:rPr lang="en"/>
              <a:t>Share one thing you still wonder about anything that was presented in the lesson or one more idea you would like to learn more about.</a:t>
            </a:r>
            <a:endParaRPr/>
          </a:p>
        </p:txBody>
      </p:sp>
      <p:sp>
        <p:nvSpPr>
          <p:cNvPr id="302" name="Google Shape;302;p35"/>
          <p:cNvSpPr/>
          <p:nvPr/>
        </p:nvSpPr>
        <p:spPr>
          <a:xfrm>
            <a:off x="7968275"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03" name="Google Shape;303;p35"/>
          <p:cNvPicPr preferRelativeResize="0"/>
          <p:nvPr/>
        </p:nvPicPr>
        <p:blipFill rotWithShape="1">
          <a:blip r:embed="rId3">
            <a:alphaModFix/>
          </a:blip>
          <a:srcRect l="49253" t="14773" r="17622" b="15144"/>
          <a:stretch/>
        </p:blipFill>
        <p:spPr>
          <a:xfrm>
            <a:off x="5696207" y="1108613"/>
            <a:ext cx="2684990" cy="3195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0"/>
          <p:cNvSpPr txBox="1">
            <a:spLocks noGrp="1"/>
          </p:cNvSpPr>
          <p:nvPr>
            <p:ph type="title"/>
          </p:nvPr>
        </p:nvSpPr>
        <p:spPr>
          <a:xfrm>
            <a:off x="100150" y="137350"/>
            <a:ext cx="6696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Understanding the Hebrew Calendar</a:t>
            </a:r>
            <a:endParaRPr sz="3022">
              <a:latin typeface="Times New Roman"/>
              <a:ea typeface="Times New Roman"/>
              <a:cs typeface="Times New Roman"/>
              <a:sym typeface="Times New Roman"/>
            </a:endParaRPr>
          </a:p>
        </p:txBody>
      </p:sp>
      <p:sp>
        <p:nvSpPr>
          <p:cNvPr id="88" name="Google Shape;88;p10"/>
          <p:cNvSpPr txBox="1">
            <a:spLocks noGrp="1"/>
          </p:cNvSpPr>
          <p:nvPr>
            <p:ph type="body" idx="1"/>
          </p:nvPr>
        </p:nvSpPr>
        <p:spPr>
          <a:xfrm>
            <a:off x="311700" y="1523200"/>
            <a:ext cx="5022600" cy="19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2E7438"/>
                </a:solidFill>
              </a:rPr>
              <a:t>Think about the idea of a “new year.” </a:t>
            </a:r>
            <a:endParaRPr sz="2200">
              <a:solidFill>
                <a:srgbClr val="2E7438"/>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r>
              <a:rPr lang="en"/>
              <a:t>What other “new years” are marked on the calendar each year?</a:t>
            </a:r>
            <a:endParaRPr/>
          </a:p>
        </p:txBody>
      </p:sp>
      <p:sp>
        <p:nvSpPr>
          <p:cNvPr id="89" name="Google Shape;89;p10"/>
          <p:cNvSpPr/>
          <p:nvPr/>
        </p:nvSpPr>
        <p:spPr>
          <a:xfrm>
            <a:off x="1447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0" name="Google Shape;90;p10"/>
          <p:cNvPicPr preferRelativeResize="0"/>
          <p:nvPr/>
        </p:nvPicPr>
        <p:blipFill rotWithShape="1">
          <a:blip r:embed="rId3">
            <a:alphaModFix/>
          </a:blip>
          <a:srcRect b="10176"/>
          <a:stretch/>
        </p:blipFill>
        <p:spPr>
          <a:xfrm>
            <a:off x="5866950" y="1035125"/>
            <a:ext cx="2525976" cy="37085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1"/>
          <p:cNvSpPr txBox="1">
            <a:spLocks noGrp="1"/>
          </p:cNvSpPr>
          <p:nvPr>
            <p:ph type="title"/>
          </p:nvPr>
        </p:nvSpPr>
        <p:spPr>
          <a:xfrm>
            <a:off x="100150" y="137350"/>
            <a:ext cx="644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Understanding the Hebrew Calendar</a:t>
            </a:r>
            <a:endParaRPr sz="3022">
              <a:latin typeface="Times New Roman"/>
              <a:ea typeface="Times New Roman"/>
              <a:cs typeface="Times New Roman"/>
              <a:sym typeface="Times New Roman"/>
            </a:endParaRPr>
          </a:p>
        </p:txBody>
      </p:sp>
      <p:sp>
        <p:nvSpPr>
          <p:cNvPr id="96" name="Google Shape;96;p11"/>
          <p:cNvSpPr txBox="1">
            <a:spLocks noGrp="1"/>
          </p:cNvSpPr>
          <p:nvPr>
            <p:ph type="body" idx="1"/>
          </p:nvPr>
        </p:nvSpPr>
        <p:spPr>
          <a:xfrm>
            <a:off x="311700" y="967200"/>
            <a:ext cx="6535200" cy="33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E7438"/>
                </a:solidFill>
              </a:rPr>
              <a:t>The Hebrew calendar is different from the Gregorian calendar.</a:t>
            </a:r>
            <a:endParaRPr>
              <a:solidFill>
                <a:srgbClr val="2E7438"/>
              </a:solidFill>
            </a:endParaRPr>
          </a:p>
          <a:p>
            <a:pPr marL="0" lvl="0" indent="0" algn="l" rtl="0">
              <a:spcBef>
                <a:spcPts val="1200"/>
              </a:spcBef>
              <a:spcAft>
                <a:spcPts val="0"/>
              </a:spcAft>
              <a:buNone/>
            </a:pPr>
            <a:endParaRPr sz="400"/>
          </a:p>
          <a:p>
            <a:pPr marL="457200" lvl="0" indent="-342900" algn="l" rtl="0">
              <a:spcBef>
                <a:spcPts val="1200"/>
              </a:spcBef>
              <a:spcAft>
                <a:spcPts val="0"/>
              </a:spcAft>
              <a:buSzPts val="1800"/>
              <a:buChar char="●"/>
            </a:pPr>
            <a:r>
              <a:rPr lang="en"/>
              <a:t>The Hebrew calendar is a lunar calendar, </a:t>
            </a:r>
            <a:br>
              <a:rPr lang="en"/>
            </a:br>
            <a:r>
              <a:rPr lang="en"/>
              <a:t>which is based on the cycle of the moon. </a:t>
            </a:r>
            <a:endParaRPr/>
          </a:p>
          <a:p>
            <a:pPr marL="457200" lvl="0" indent="-342900" algn="l" rtl="0">
              <a:spcBef>
                <a:spcPts val="1000"/>
              </a:spcBef>
              <a:spcAft>
                <a:spcPts val="0"/>
              </a:spcAft>
              <a:buSzPts val="1800"/>
              <a:buChar char="●"/>
            </a:pPr>
            <a:r>
              <a:rPr lang="en"/>
              <a:t>Each month has about 29 days, from new </a:t>
            </a:r>
            <a:br>
              <a:rPr lang="en"/>
            </a:br>
            <a:r>
              <a:rPr lang="en"/>
              <a:t>moon to new moon. </a:t>
            </a:r>
            <a:endParaRPr/>
          </a:p>
          <a:p>
            <a:pPr marL="457200" lvl="0" indent="-342900" algn="l" rtl="0">
              <a:spcBef>
                <a:spcPts val="1000"/>
              </a:spcBef>
              <a:spcAft>
                <a:spcPts val="1000"/>
              </a:spcAft>
              <a:buSzPts val="1800"/>
              <a:buChar char="●"/>
            </a:pPr>
            <a:r>
              <a:rPr lang="en"/>
              <a:t>The first day of each lunar month is Rosh </a:t>
            </a:r>
            <a:br>
              <a:rPr lang="en"/>
            </a:br>
            <a:r>
              <a:rPr lang="en"/>
              <a:t>Chodesh, which means “head of the month.” </a:t>
            </a:r>
            <a:br>
              <a:rPr lang="en"/>
            </a:br>
            <a:r>
              <a:rPr lang="en"/>
              <a:t>This is the calendar used throughout Israel.</a:t>
            </a:r>
            <a:endParaRPr/>
          </a:p>
        </p:txBody>
      </p:sp>
      <p:sp>
        <p:nvSpPr>
          <p:cNvPr id="97" name="Google Shape;97;p11"/>
          <p:cNvSpPr/>
          <p:nvPr/>
        </p:nvSpPr>
        <p:spPr>
          <a:xfrm>
            <a:off x="1447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8" name="Google Shape;98;p11"/>
          <p:cNvPicPr preferRelativeResize="0"/>
          <p:nvPr/>
        </p:nvPicPr>
        <p:blipFill rotWithShape="1">
          <a:blip r:embed="rId3">
            <a:alphaModFix/>
          </a:blip>
          <a:srcRect l="4657" r="3834" b="23559"/>
          <a:stretch/>
        </p:blipFill>
        <p:spPr>
          <a:xfrm>
            <a:off x="5546825" y="1846375"/>
            <a:ext cx="3397873" cy="20441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2"/>
          <p:cNvSpPr txBox="1">
            <a:spLocks noGrp="1"/>
          </p:cNvSpPr>
          <p:nvPr>
            <p:ph type="title"/>
          </p:nvPr>
        </p:nvSpPr>
        <p:spPr>
          <a:xfrm>
            <a:off x="100150" y="137350"/>
            <a:ext cx="644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Understanding the Hebrew Calendar</a:t>
            </a:r>
            <a:endParaRPr sz="3022">
              <a:latin typeface="Times New Roman"/>
              <a:ea typeface="Times New Roman"/>
              <a:cs typeface="Times New Roman"/>
              <a:sym typeface="Times New Roman"/>
            </a:endParaRPr>
          </a:p>
        </p:txBody>
      </p:sp>
      <p:sp>
        <p:nvSpPr>
          <p:cNvPr id="104" name="Google Shape;104;p12"/>
          <p:cNvSpPr txBox="1">
            <a:spLocks noGrp="1"/>
          </p:cNvSpPr>
          <p:nvPr>
            <p:ph type="body" idx="1"/>
          </p:nvPr>
        </p:nvSpPr>
        <p:spPr>
          <a:xfrm>
            <a:off x="311700" y="967200"/>
            <a:ext cx="4771500" cy="312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Connected to the Hebrew calendar is the Jewish calendar, which tells us when holidays are celebrated, what Torah portions are assigned to each Shabbat, and other Jewish-related things having to do with days and dates.</a:t>
            </a:r>
            <a:endParaRPr/>
          </a:p>
          <a:p>
            <a:pPr marL="0" lvl="0" indent="0" algn="l" rtl="0">
              <a:spcBef>
                <a:spcPts val="1000"/>
              </a:spcBef>
              <a:spcAft>
                <a:spcPts val="0"/>
              </a:spcAft>
              <a:buNone/>
            </a:pPr>
            <a:endParaRPr sz="700"/>
          </a:p>
          <a:p>
            <a:pPr marL="0" lvl="0" indent="0" algn="l" rtl="0">
              <a:spcBef>
                <a:spcPts val="1000"/>
              </a:spcBef>
              <a:spcAft>
                <a:spcPts val="1000"/>
              </a:spcAft>
              <a:buNone/>
            </a:pPr>
            <a:r>
              <a:rPr lang="en">
                <a:solidFill>
                  <a:srgbClr val="2E7438"/>
                </a:solidFill>
              </a:rPr>
              <a:t>What is the name of the new year on the Jewish calendar?</a:t>
            </a:r>
            <a:endParaRPr>
              <a:solidFill>
                <a:srgbClr val="2E7438"/>
              </a:solidFill>
            </a:endParaRPr>
          </a:p>
        </p:txBody>
      </p:sp>
      <p:sp>
        <p:nvSpPr>
          <p:cNvPr id="105" name="Google Shape;105;p12"/>
          <p:cNvSpPr/>
          <p:nvPr/>
        </p:nvSpPr>
        <p:spPr>
          <a:xfrm>
            <a:off x="1447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6" name="Google Shape;106;p12"/>
          <p:cNvPicPr preferRelativeResize="0"/>
          <p:nvPr/>
        </p:nvPicPr>
        <p:blipFill>
          <a:blip r:embed="rId3">
            <a:alphaModFix/>
          </a:blip>
          <a:stretch>
            <a:fillRect/>
          </a:stretch>
        </p:blipFill>
        <p:spPr>
          <a:xfrm>
            <a:off x="5464475" y="891000"/>
            <a:ext cx="3425799" cy="34257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3"/>
          <p:cNvSpPr txBox="1">
            <a:spLocks noGrp="1"/>
          </p:cNvSpPr>
          <p:nvPr>
            <p:ph type="title"/>
          </p:nvPr>
        </p:nvSpPr>
        <p:spPr>
          <a:xfrm>
            <a:off x="100150" y="137350"/>
            <a:ext cx="644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Understanding the Jewish Calendar</a:t>
            </a:r>
            <a:endParaRPr/>
          </a:p>
        </p:txBody>
      </p:sp>
      <p:sp>
        <p:nvSpPr>
          <p:cNvPr id="112" name="Google Shape;112;p13"/>
          <p:cNvSpPr/>
          <p:nvPr/>
        </p:nvSpPr>
        <p:spPr>
          <a:xfrm>
            <a:off x="1447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3" name="Google Shape;113;p13" descr="Jam to a catchy beat while you learn about the Hebrew Months of the Jewish Year!  &#10;&#10;By CKids International&#10;Producer: Chaya Zirkind&#10;Music and Lyrics: Music Studio NYC&#10;Video: 321Motion" title="Jewish Months of the Year">
            <a:hlinkClick r:id="rId3"/>
          </p:cNvPr>
          <p:cNvPicPr preferRelativeResize="0"/>
          <p:nvPr/>
        </p:nvPicPr>
        <p:blipFill>
          <a:blip r:embed="rId4">
            <a:alphaModFix/>
          </a:blip>
          <a:stretch>
            <a:fillRect/>
          </a:stretch>
        </p:blipFill>
        <p:spPr>
          <a:xfrm>
            <a:off x="1532975" y="956850"/>
            <a:ext cx="5909975" cy="3324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4"/>
          <p:cNvSpPr txBox="1">
            <a:spLocks noGrp="1"/>
          </p:cNvSpPr>
          <p:nvPr>
            <p:ph type="title"/>
          </p:nvPr>
        </p:nvSpPr>
        <p:spPr>
          <a:xfrm>
            <a:off x="100150" y="137350"/>
            <a:ext cx="644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Understanding the Hebrew Calendar</a:t>
            </a:r>
            <a:endParaRPr sz="3022">
              <a:latin typeface="Times New Roman"/>
              <a:ea typeface="Times New Roman"/>
              <a:cs typeface="Times New Roman"/>
              <a:sym typeface="Times New Roman"/>
            </a:endParaRPr>
          </a:p>
        </p:txBody>
      </p:sp>
      <p:sp>
        <p:nvSpPr>
          <p:cNvPr id="119" name="Google Shape;119;p14"/>
          <p:cNvSpPr txBox="1">
            <a:spLocks noGrp="1"/>
          </p:cNvSpPr>
          <p:nvPr>
            <p:ph type="body" idx="1"/>
          </p:nvPr>
        </p:nvSpPr>
        <p:spPr>
          <a:xfrm>
            <a:off x="311700" y="1453875"/>
            <a:ext cx="4036800" cy="2436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Hebrew month do you think we are in now, and why do you think this? </a:t>
            </a:r>
            <a:endParaRPr/>
          </a:p>
          <a:p>
            <a:pPr marL="457200" lvl="0" indent="-342900" algn="l" rtl="0">
              <a:spcBef>
                <a:spcPts val="1000"/>
              </a:spcBef>
              <a:spcAft>
                <a:spcPts val="1000"/>
              </a:spcAft>
              <a:buSzPts val="1800"/>
              <a:buChar char="●"/>
            </a:pPr>
            <a:r>
              <a:rPr lang="en"/>
              <a:t>What Hebrew month is your Hebrew birthday likely in, and why do you think this? </a:t>
            </a:r>
            <a:endParaRPr/>
          </a:p>
        </p:txBody>
      </p:sp>
      <p:sp>
        <p:nvSpPr>
          <p:cNvPr id="120" name="Google Shape;120;p14"/>
          <p:cNvSpPr/>
          <p:nvPr/>
        </p:nvSpPr>
        <p:spPr>
          <a:xfrm>
            <a:off x="1447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1" name="Google Shape;121;p14"/>
          <p:cNvPicPr preferRelativeResize="0"/>
          <p:nvPr/>
        </p:nvPicPr>
        <p:blipFill>
          <a:blip r:embed="rId3">
            <a:alphaModFix/>
          </a:blip>
          <a:stretch>
            <a:fillRect/>
          </a:stretch>
        </p:blipFill>
        <p:spPr>
          <a:xfrm>
            <a:off x="5464475" y="891000"/>
            <a:ext cx="3425799" cy="34257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5"/>
          <p:cNvSpPr txBox="1">
            <a:spLocks noGrp="1"/>
          </p:cNvSpPr>
          <p:nvPr>
            <p:ph type="title"/>
          </p:nvPr>
        </p:nvSpPr>
        <p:spPr>
          <a:xfrm>
            <a:off x="100150" y="137350"/>
            <a:ext cx="684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Four New Years Each Year!</a:t>
            </a:r>
            <a:endParaRPr/>
          </a:p>
        </p:txBody>
      </p:sp>
      <p:sp>
        <p:nvSpPr>
          <p:cNvPr id="127" name="Google Shape;127;p15"/>
          <p:cNvSpPr txBox="1">
            <a:spLocks noGrp="1"/>
          </p:cNvSpPr>
          <p:nvPr>
            <p:ph type="body" idx="1"/>
          </p:nvPr>
        </p:nvSpPr>
        <p:spPr>
          <a:xfrm>
            <a:off x="3846175" y="1797300"/>
            <a:ext cx="4873200" cy="1813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What new years do you know about that take place in the Jewish calendar?</a:t>
            </a:r>
            <a:endParaRPr/>
          </a:p>
          <a:p>
            <a:pPr marL="457200" lvl="0" indent="-342900" algn="l" rtl="0">
              <a:spcBef>
                <a:spcPts val="1000"/>
              </a:spcBef>
              <a:spcAft>
                <a:spcPts val="1000"/>
              </a:spcAft>
              <a:buSzPts val="1800"/>
              <a:buChar char="●"/>
            </a:pPr>
            <a:r>
              <a:rPr lang="en"/>
              <a:t>How many new years do you think are celebrated on the Jewish calendar? </a:t>
            </a:r>
            <a:endParaRPr/>
          </a:p>
        </p:txBody>
      </p:sp>
      <p:sp>
        <p:nvSpPr>
          <p:cNvPr id="128" name="Google Shape;128;p15"/>
          <p:cNvSpPr/>
          <p:nvPr/>
        </p:nvSpPr>
        <p:spPr>
          <a:xfrm>
            <a:off x="2590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9" name="Google Shape;129;p15"/>
          <p:cNvPicPr preferRelativeResize="0"/>
          <p:nvPr/>
        </p:nvPicPr>
        <p:blipFill rotWithShape="1">
          <a:blip r:embed="rId3">
            <a:alphaModFix/>
          </a:blip>
          <a:srcRect l="6327" r="20854"/>
          <a:stretch/>
        </p:blipFill>
        <p:spPr>
          <a:xfrm>
            <a:off x="407025" y="1273038"/>
            <a:ext cx="3132900" cy="28665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100150" y="137350"/>
            <a:ext cx="644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Four New Years Each Year!</a:t>
            </a:r>
            <a:endParaRPr/>
          </a:p>
        </p:txBody>
      </p:sp>
      <p:sp>
        <p:nvSpPr>
          <p:cNvPr id="135" name="Google Shape;135;p16"/>
          <p:cNvSpPr/>
          <p:nvPr/>
        </p:nvSpPr>
        <p:spPr>
          <a:xfrm>
            <a:off x="2590950" y="4702525"/>
            <a:ext cx="865500" cy="86700"/>
          </a:xfrm>
          <a:prstGeom prst="rect">
            <a:avLst/>
          </a:prstGeom>
          <a:solidFill>
            <a:srgbClr val="DDDE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16"/>
          <p:cNvSpPr txBox="1"/>
          <p:nvPr/>
        </p:nvSpPr>
        <p:spPr>
          <a:xfrm>
            <a:off x="271225" y="940475"/>
            <a:ext cx="7770000" cy="5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8761D"/>
                </a:solidFill>
              </a:rPr>
              <a:t>Full Text of </a:t>
            </a:r>
            <a:r>
              <a:rPr lang="en" sz="1600" b="1" i="1">
                <a:solidFill>
                  <a:srgbClr val="38761D"/>
                </a:solidFill>
              </a:rPr>
              <a:t>Mishnah</a:t>
            </a:r>
            <a:r>
              <a:rPr lang="en" sz="1600" b="1">
                <a:solidFill>
                  <a:srgbClr val="38761D"/>
                </a:solidFill>
              </a:rPr>
              <a:t> </a:t>
            </a:r>
            <a:r>
              <a:rPr lang="en" sz="1600" b="1" i="1">
                <a:solidFill>
                  <a:srgbClr val="38761D"/>
                </a:solidFill>
              </a:rPr>
              <a:t>Rosh HaShanah</a:t>
            </a:r>
            <a:r>
              <a:rPr lang="en" sz="1600" b="1">
                <a:solidFill>
                  <a:srgbClr val="38761D"/>
                </a:solidFill>
              </a:rPr>
              <a:t> 1,1 (chapter 1, </a:t>
            </a:r>
            <a:r>
              <a:rPr lang="en" sz="1600" b="1" i="1">
                <a:solidFill>
                  <a:srgbClr val="38761D"/>
                </a:solidFill>
              </a:rPr>
              <a:t>mishnah</a:t>
            </a:r>
            <a:r>
              <a:rPr lang="en" sz="1600" b="1">
                <a:solidFill>
                  <a:srgbClr val="38761D"/>
                </a:solidFill>
              </a:rPr>
              <a:t> 1)</a:t>
            </a:r>
            <a:endParaRPr sz="1600" b="1">
              <a:solidFill>
                <a:srgbClr val="38761D"/>
              </a:solidFill>
            </a:endParaRPr>
          </a:p>
        </p:txBody>
      </p:sp>
      <p:sp>
        <p:nvSpPr>
          <p:cNvPr id="137" name="Google Shape;137;p16"/>
          <p:cNvSpPr txBox="1"/>
          <p:nvPr/>
        </p:nvSpPr>
        <p:spPr>
          <a:xfrm>
            <a:off x="204750" y="1345375"/>
            <a:ext cx="8762400" cy="3132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100"/>
              <a:buFont typeface="Arial"/>
              <a:buNone/>
            </a:pPr>
            <a:r>
              <a:rPr lang="en" sz="1100">
                <a:latin typeface="Times New Roman"/>
                <a:ea typeface="Times New Roman"/>
                <a:cs typeface="Times New Roman"/>
                <a:sym typeface="Times New Roman"/>
              </a:rPr>
              <a:t>א</a:t>
            </a:r>
            <a:r>
              <a:rPr lang="en" sz="2100">
                <a:latin typeface="Times New Roman"/>
                <a:ea typeface="Times New Roman"/>
                <a:cs typeface="Times New Roman"/>
                <a:sym typeface="Times New Roman"/>
              </a:rPr>
              <a:t> </a:t>
            </a:r>
            <a:r>
              <a:rPr lang="en" sz="1900">
                <a:latin typeface="Times New Roman"/>
                <a:ea typeface="Times New Roman"/>
                <a:cs typeface="Times New Roman"/>
                <a:sym typeface="Times New Roman"/>
              </a:rPr>
              <a:t>אַרְבָּעָה רָאשֵׁי שָׁנִים הֵם. בְּאֶחָד בְּנִיסָן רֹאשׁ הַשָּׁנָה לַמְּלָכִים וְלָרְגָלִים. בְּאֶחָד בֶּאֱלוּל רֹאשׁ הַשָּׁנָה לְמַעְשַׂר בְּהֵמָה. רַבִּי אֶלְעָזָר וְרַבִּי שִׁמְעוֹן אוֹמְרִים, בְּאֶחָד בְּתִשְׁרֵי. בְּאֶחָד בְּתִשְׁרֵי רֹאשׁ הַשָּׁנָה לַשָּׁנִים וְלַשְּׁמִטִּין וְלַיּוֹבְלוֹת, לַנְּטִיעָה וְלַיְרָקוֹת. בְּאֶחָד בִּשְׁבָט, רֹאשׁ הַשָּׁנָה לָאִילָן, כְּדִבְרֵי בֵית שַׁמַּאי. בֵּית הִלֵּל אוֹמְרִים, בַּחֲמִשָּׁה עָשָׂר בּוֹ</a:t>
            </a:r>
            <a:r>
              <a:rPr lang="en" sz="1800"/>
              <a:t>:</a:t>
            </a:r>
            <a:endParaRPr sz="2400"/>
          </a:p>
          <a:p>
            <a:pPr marL="0" lvl="0" indent="0" algn="l" rtl="0">
              <a:spcBef>
                <a:spcPts val="100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r>
              <a:rPr lang="en"/>
              <a:t>There are four “New Years”: </a:t>
            </a:r>
            <a:endParaRPr/>
          </a:p>
          <a:p>
            <a:pPr marL="457200" lvl="0" indent="-317500" algn="l" rtl="0">
              <a:spcBef>
                <a:spcPts val="0"/>
              </a:spcBef>
              <a:spcAft>
                <a:spcPts val="0"/>
              </a:spcAft>
              <a:buSzPts val="1400"/>
              <a:buChar char="●"/>
            </a:pPr>
            <a:r>
              <a:rPr lang="en"/>
              <a:t>The 1st of </a:t>
            </a:r>
            <a:r>
              <a:rPr lang="en" i="1"/>
              <a:t>Nisan</a:t>
            </a:r>
            <a:r>
              <a:rPr lang="en"/>
              <a:t> is the New Year for [crowning] kings and for determining the order of the Festivals. </a:t>
            </a:r>
            <a:endParaRPr/>
          </a:p>
          <a:p>
            <a:pPr marL="457200" lvl="0" indent="-317500" algn="l" rtl="0">
              <a:spcBef>
                <a:spcPts val="0"/>
              </a:spcBef>
              <a:spcAft>
                <a:spcPts val="0"/>
              </a:spcAft>
              <a:buSzPts val="1400"/>
              <a:buChar char="●"/>
            </a:pPr>
            <a:r>
              <a:rPr lang="en"/>
              <a:t>The 1st of </a:t>
            </a:r>
            <a:r>
              <a:rPr lang="en" i="1"/>
              <a:t>Elul</a:t>
            </a:r>
            <a:r>
              <a:rPr lang="en"/>
              <a:t> is the New Year for animals[‘ tithes]. But Rabbi Elazar and Rabbi Shimon say: The New Year for animals is on the 1st of </a:t>
            </a:r>
            <a:r>
              <a:rPr lang="en" i="1"/>
              <a:t>Tishrei</a:t>
            </a:r>
            <a:r>
              <a:rPr lang="en"/>
              <a:t>. </a:t>
            </a:r>
            <a:endParaRPr/>
          </a:p>
          <a:p>
            <a:pPr marL="457200" lvl="0" indent="-317500" algn="l" rtl="0">
              <a:spcBef>
                <a:spcPts val="0"/>
              </a:spcBef>
              <a:spcAft>
                <a:spcPts val="0"/>
              </a:spcAft>
              <a:buSzPts val="1400"/>
              <a:buChar char="●"/>
            </a:pPr>
            <a:r>
              <a:rPr lang="en"/>
              <a:t>The 1st of </a:t>
            </a:r>
            <a:r>
              <a:rPr lang="en" i="1"/>
              <a:t>Tishrei</a:t>
            </a:r>
            <a:r>
              <a:rPr lang="en"/>
              <a:t> is the New Year for years, to calculate Sabbatical Years [every 7 years] and Jubilee Years [every 50 years] and for planting trees &amp; vegetables. </a:t>
            </a:r>
            <a:endParaRPr/>
          </a:p>
          <a:p>
            <a:pPr marL="457200" lvl="0" indent="-317500" algn="l" rtl="0">
              <a:spcBef>
                <a:spcPts val="0"/>
              </a:spcBef>
              <a:spcAft>
                <a:spcPts val="0"/>
              </a:spcAft>
              <a:buSzPts val="1400"/>
              <a:buChar char="●"/>
            </a:pPr>
            <a:r>
              <a:rPr lang="en"/>
              <a:t>The 1st of </a:t>
            </a:r>
            <a:r>
              <a:rPr lang="en" i="1"/>
              <a:t>Sh’vat</a:t>
            </a:r>
            <a:r>
              <a:rPr lang="en"/>
              <a:t> is the New Year for trees, according to the School of Shammai, but the School </a:t>
            </a:r>
            <a:br>
              <a:rPr lang="en"/>
            </a:br>
            <a:r>
              <a:rPr lang="en"/>
              <a:t>of Hillel says: The New Year for trees is on the 15th of </a:t>
            </a:r>
            <a:r>
              <a:rPr lang="en" i="1"/>
              <a:t>Sh’vat</a:t>
            </a:r>
            <a:r>
              <a:rPr lang="en"/>
              <a:t>.</a:t>
            </a:r>
            <a:endParaRPr/>
          </a:p>
          <a:p>
            <a:pPr marL="0" lvl="0" indent="0" algn="l" rtl="0">
              <a:spcBef>
                <a:spcPts val="0"/>
              </a:spcBef>
              <a:spcAft>
                <a:spcPts val="0"/>
              </a:spcAft>
              <a:buNone/>
            </a:pPr>
            <a:endParaRPr/>
          </a:p>
        </p:txBody>
      </p:sp>
      <p:pic>
        <p:nvPicPr>
          <p:cNvPr id="138" name="Google Shape;138;p16"/>
          <p:cNvPicPr preferRelativeResize="0"/>
          <p:nvPr/>
        </p:nvPicPr>
        <p:blipFill>
          <a:blip r:embed="rId3">
            <a:alphaModFix/>
          </a:blip>
          <a:stretch>
            <a:fillRect/>
          </a:stretch>
        </p:blipFill>
        <p:spPr>
          <a:xfrm>
            <a:off x="8472675" y="4116499"/>
            <a:ext cx="617140" cy="6506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3C4043"/>
      </a:dk2>
      <a:lt2>
        <a:srgbClr val="EEEEEE"/>
      </a:lt2>
      <a:accent1>
        <a:srgbClr val="2E7438"/>
      </a:accent1>
      <a:accent2>
        <a:srgbClr val="DDDEA5"/>
      </a:accent2>
      <a:accent3>
        <a:srgbClr val="BEDFB2"/>
      </a:accent3>
      <a:accent4>
        <a:srgbClr val="2B75BC"/>
      </a:accent4>
      <a:accent5>
        <a:srgbClr val="FED458"/>
      </a:accent5>
      <a:accent6>
        <a:srgbClr val="EEFF41"/>
      </a:accent6>
      <a:hlink>
        <a:srgbClr val="B45F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6424</Words>
  <Application>Microsoft Office PowerPoint</Application>
  <PresentationFormat>On-screen Show (16:9)</PresentationFormat>
  <Paragraphs>278</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Times New Roman</vt:lpstr>
      <vt:lpstr>Arial</vt:lpstr>
      <vt:lpstr>Roboto</vt:lpstr>
      <vt:lpstr>Simple Light</vt:lpstr>
      <vt:lpstr>Tu BiShvat</vt:lpstr>
      <vt:lpstr>WELCOME</vt:lpstr>
      <vt:lpstr>Understanding the Hebrew Calendar</vt:lpstr>
      <vt:lpstr>Understanding the Hebrew Calendar</vt:lpstr>
      <vt:lpstr>Understanding the Hebrew Calendar</vt:lpstr>
      <vt:lpstr>Understanding the Jewish Calendar</vt:lpstr>
      <vt:lpstr>Understanding the Hebrew Calendar</vt:lpstr>
      <vt:lpstr>Four New Years Each Year!</vt:lpstr>
      <vt:lpstr>Four New Years Each Year!</vt:lpstr>
      <vt:lpstr>Four New Years Each Year!</vt:lpstr>
      <vt:lpstr>Four New Years Each Year!</vt:lpstr>
      <vt:lpstr>Four New Years Each Year!</vt:lpstr>
      <vt:lpstr>Four New Years Each Year!</vt:lpstr>
      <vt:lpstr>Four New Years Each Year!</vt:lpstr>
      <vt:lpstr>What Does the Name Tu BiShvat ט״וּ בִּשְׁבָט mean? </vt:lpstr>
      <vt:lpstr>What Does the Name Tu BiShvat ט״וּ בִּשְׁבָט mean? </vt:lpstr>
      <vt:lpstr>What Does the Name Tu BiShvat ט״וּ בִּשְׁבָט mean? </vt:lpstr>
      <vt:lpstr>Brain Break-Be Like a Tree! </vt:lpstr>
      <vt:lpstr>The Meaning of the Holiday  of Tu BiShvat ט״וּ בִּשְׁבָט</vt:lpstr>
      <vt:lpstr>The Meaning of the Holiday  of Tu BiShvat ט״וּ בִּשְׁבָט</vt:lpstr>
      <vt:lpstr>The Meaning of the Holiday  of Tu BiShvat ט״וּ בִּשְׁבָט</vt:lpstr>
      <vt:lpstr>The Meaning of the Holiday  of Tu BiShvat ט״וּ בִּשְׁבָט</vt:lpstr>
      <vt:lpstr>How Is Tu BiShvat ט״וּ בִּשְׁבָט Celebrated?</vt:lpstr>
      <vt:lpstr>How Is Tu BiShvat ט״וּ בִּשְׁבָט Celebrated?</vt:lpstr>
      <vt:lpstr>How Is Tu BiShvat ט״וּ בִּשְׁבָט Celebrated?</vt:lpstr>
      <vt:lpstr>How Is Tu BiShvat ט״וּ בִּשְׁבָט Celebrated?</vt:lpstr>
      <vt:lpstr>How Is Tu BiShvat ט״וּ בִּשְׁבָט Celebrated?</vt:lpstr>
      <vt:lpstr>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 BiShvat</dc:title>
  <dc:creator>Richard Abrams</dc:creator>
  <cp:lastModifiedBy>Richard Abrams</cp:lastModifiedBy>
  <cp:revision>1</cp:revision>
  <dcterms:modified xsi:type="dcterms:W3CDTF">2024-01-25T12:10:16Z</dcterms:modified>
</cp:coreProperties>
</file>